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84" r:id="rId3"/>
    <p:sldId id="351" r:id="rId4"/>
    <p:sldId id="376" r:id="rId5"/>
    <p:sldId id="404" r:id="rId6"/>
    <p:sldId id="334" r:id="rId7"/>
    <p:sldId id="377" r:id="rId8"/>
    <p:sldId id="335" r:id="rId9"/>
    <p:sldId id="336" r:id="rId10"/>
    <p:sldId id="405" r:id="rId11"/>
    <p:sldId id="40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52" r:id="rId22"/>
    <p:sldId id="346" r:id="rId23"/>
    <p:sldId id="378" r:id="rId24"/>
    <p:sldId id="347" r:id="rId25"/>
    <p:sldId id="348" r:id="rId26"/>
    <p:sldId id="349" r:id="rId27"/>
    <p:sldId id="350" r:id="rId28"/>
    <p:sldId id="353" r:id="rId29"/>
    <p:sldId id="403" r:id="rId30"/>
    <p:sldId id="369" r:id="rId31"/>
    <p:sldId id="354" r:id="rId32"/>
    <p:sldId id="355" r:id="rId33"/>
    <p:sldId id="356" r:id="rId34"/>
    <p:sldId id="370" r:id="rId35"/>
    <p:sldId id="371" r:id="rId36"/>
    <p:sldId id="389" r:id="rId37"/>
    <p:sldId id="358" r:id="rId38"/>
    <p:sldId id="391" r:id="rId39"/>
    <p:sldId id="390" r:id="rId40"/>
    <p:sldId id="359" r:id="rId41"/>
    <p:sldId id="393" r:id="rId42"/>
    <p:sldId id="392" r:id="rId43"/>
    <p:sldId id="395" r:id="rId44"/>
    <p:sldId id="360" r:id="rId45"/>
    <p:sldId id="397" r:id="rId46"/>
    <p:sldId id="396" r:id="rId47"/>
    <p:sldId id="398" r:id="rId48"/>
    <p:sldId id="394" r:id="rId49"/>
    <p:sldId id="361" r:id="rId50"/>
    <p:sldId id="399" r:id="rId51"/>
    <p:sldId id="400" r:id="rId52"/>
    <p:sldId id="401" r:id="rId53"/>
    <p:sldId id="402" r:id="rId54"/>
    <p:sldId id="362" r:id="rId55"/>
    <p:sldId id="363" r:id="rId56"/>
    <p:sldId id="372" r:id="rId57"/>
    <p:sldId id="364" r:id="rId58"/>
    <p:sldId id="365" r:id="rId59"/>
    <p:sldId id="366" r:id="rId60"/>
    <p:sldId id="367" r:id="rId61"/>
    <p:sldId id="368" r:id="rId62"/>
    <p:sldId id="374" r:id="rId63"/>
    <p:sldId id="375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CCECFF"/>
    <a:srgbClr val="FF66FF"/>
    <a:srgbClr val="CCFF66"/>
    <a:srgbClr val="FF9966"/>
    <a:srgbClr val="0000FF"/>
    <a:srgbClr val="FF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3750" autoAdjust="0"/>
  </p:normalViewPr>
  <p:slideViewPr>
    <p:cSldViewPr>
      <p:cViewPr varScale="1">
        <p:scale>
          <a:sx n="80" d="100"/>
          <a:sy n="80" d="100"/>
        </p:scale>
        <p:origin x="143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00071BE-0CCD-4C67-9E8C-86302A293F27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21B0C6C-FAE3-4EC7-B2FA-D0015DE8A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959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896D396-78D2-4401-B360-820F56F5D6D4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1D01845-7879-47AA-9143-C835203EB2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393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16FCCA-544B-400A-AD6F-429F8F379199}" type="slidenum">
              <a:rPr lang="en-US" altLang="zh-TW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TW" smtClean="0"/>
              <a:t>【</a:t>
            </a:r>
            <a:r>
              <a:rPr lang="zh-TW" altLang="en-US" smtClean="0"/>
              <a:t>章節分隔頁</a:t>
            </a:r>
            <a:r>
              <a:rPr lang="en-US" altLang="zh-TW" smtClean="0"/>
              <a:t>】</a:t>
            </a:r>
          </a:p>
          <a:p>
            <a:pPr>
              <a:spcBef>
                <a:spcPct val="0"/>
              </a:spcBef>
            </a:pPr>
            <a:r>
              <a:rPr lang="zh-TW" altLang="en-US" smtClean="0"/>
              <a:t>於每章開始之前揭示，再次提醒本章之學習內容有哪些</a:t>
            </a:r>
          </a:p>
        </p:txBody>
      </p:sp>
    </p:spTree>
    <p:extLst>
      <p:ext uri="{BB962C8B-B14F-4D97-AF65-F5344CB8AC3E}">
        <p14:creationId xmlns:p14="http://schemas.microsoft.com/office/powerpoint/2010/main" val="128397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7CB7CC-3526-46A2-A7C7-E3F334199097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891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2AB5B5-9873-4F68-91A5-3CDA54D12F32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650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285C2-9797-4511-A09E-C8DC3F3F323F}" type="slidenum">
              <a:rPr lang="zh-TW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773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00FF"/>
                </a:solidFill>
                <a:ea typeface="書法家顏楷體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32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CD40F-FEA9-42F8-BFC2-A064C6F61B6A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85ADB-9773-4171-9E4B-15CFCE6359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21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D1905-3696-4CD2-96FD-EDF025A9B93C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CFE1E-E845-4394-BF88-BEE6979C48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119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825" y="-71438"/>
            <a:ext cx="7308850" cy="111442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09600" y="1268413"/>
            <a:ext cx="8229600" cy="5113337"/>
          </a:xfrm>
        </p:spPr>
        <p:txBody>
          <a:bodyPr rtlCol="0">
            <a:normAutofit/>
          </a:bodyPr>
          <a:lstStyle/>
          <a:p>
            <a:pPr lvl="0"/>
            <a:endParaRPr lang="zh-TW" altLang="en-US" noProof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975475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2E15F-217A-4B03-8C93-03571DFCB5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252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807FC-0AB4-4783-995B-2415856C04C6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248FB-CA7F-4443-9DFB-0B1291197E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29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D846D-75AC-44C0-8747-F36A70B9EEEC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B359D-F1A0-40D2-A9EA-FBD33645C2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2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7DE4A-7BE6-412E-B931-FD50F95C1343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1234C-B0E7-429B-B0D5-30E2AC0461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05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500305"/>
            <a:ext cx="4040188" cy="3625857"/>
          </a:xfrm>
        </p:spPr>
        <p:txBody>
          <a:bodyPr/>
          <a:lstStyle>
            <a:lvl1pPr>
              <a:defRPr sz="2000"/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en-US" altLang="zh-TW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00307"/>
            <a:ext cx="4041775" cy="3625856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B6E1-D34C-4835-ABF0-32949164EF19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6A462-7E04-4696-945C-944F7592377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05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ABCC-D50B-4DA3-95F1-49F98B3AA18D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9774C-FB38-4AEA-B097-AEE8C700E2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20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EF151-8052-4462-8726-87F73608D4AF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48E5D-BE69-4B9E-9C2B-F6D36946E5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56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8715D-7052-4EBF-B066-B0E5169B704C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A7C77-6DB2-483B-AEEB-330413BC0AE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65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40AC4-62A1-4E71-BBED-4EF36986088E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1218C-2170-4CCC-90BC-26E18231D53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85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8625" y="13573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A8FDD3-4EA0-4165-9627-29B9D58B7D12}" type="datetimeFigureOut">
              <a:rPr lang="zh-TW" altLang="en-US"/>
              <a:pPr>
                <a:defRPr/>
              </a:pPr>
              <a:t>2016/1/8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29BF3B-1ADC-4F71-9202-466C59574B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2" r:id="rId3"/>
    <p:sldLayoutId id="2147483671" r:id="rId4"/>
    <p:sldLayoutId id="2147483670" r:id="rId5"/>
    <p:sldLayoutId id="2147483669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75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9pPr>
    </p:titleStyle>
    <p:bodyStyle>
      <a:lvl1pPr marL="342900" indent="-342900" algn="l" rtl="0" fontAlgn="base">
        <a:lnSpc>
          <a:spcPts val="2400"/>
        </a:lnSpc>
        <a:spcBef>
          <a:spcPts val="1200"/>
        </a:spcBef>
        <a:spcAft>
          <a:spcPct val="0"/>
        </a:spcAft>
        <a:buClr>
          <a:srgbClr val="FF3399"/>
        </a:buClr>
        <a:buSzPct val="65000"/>
        <a:buFont typeface="Wingdings" pitchFamily="2" charset="2"/>
        <a:buChar char="u"/>
        <a:defRPr sz="2000" b="1" kern="1200">
          <a:solidFill>
            <a:srgbClr val="FF3399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fontAlgn="base">
        <a:lnSpc>
          <a:spcPts val="2400"/>
        </a:lnSpc>
        <a:spcBef>
          <a:spcPts val="1200"/>
        </a:spcBef>
        <a:spcAft>
          <a:spcPct val="0"/>
        </a:spcAft>
        <a:buClr>
          <a:srgbClr val="008000"/>
        </a:buClr>
        <a:buSzPct val="80000"/>
        <a:buFont typeface="Wingdings" pitchFamily="2" charset="2"/>
        <a:buChar char="Ø"/>
        <a:defRPr b="1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fontAlgn="base">
        <a:lnSpc>
          <a:spcPts val="2400"/>
        </a:lnSpc>
        <a:spcBef>
          <a:spcPts val="12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ü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3pPr>
      <a:lvl4pPr marL="1600200" indent="-228600" algn="l" rtl="0" fontAlgn="base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–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4pPr>
      <a:lvl5pPr marL="2057400" indent="-228600" algn="l" rtl="0" fontAlgn="base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»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wmf"/><Relationship Id="rId4" Type="http://schemas.openxmlformats.org/officeDocument/2006/relationships/image" Target="../media/image15.wmf"/><Relationship Id="rId9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0.wmf"/><Relationship Id="rId7" Type="http://schemas.openxmlformats.org/officeDocument/2006/relationships/image" Target="../media/image7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928813"/>
            <a:ext cx="7815263" cy="1671637"/>
          </a:xfrm>
        </p:spPr>
        <p:txBody>
          <a:bodyPr rtlCol="0"/>
          <a:lstStyle/>
          <a:p>
            <a:pPr fontAlgn="auto">
              <a:lnSpc>
                <a:spcPts val="6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第二章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對企業營運效益之影響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71750" y="4286250"/>
            <a:ext cx="5786438" cy="1566863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授課教師：賴鍵元</a:t>
            </a:r>
            <a:endParaRPr lang="en-US" altLang="zh-TW" sz="2400" smtClean="0">
              <a:solidFill>
                <a:schemeClr val="tx1"/>
              </a:solidFill>
              <a:ea typeface="標楷體" pitchFamily="65" charset="-120"/>
            </a:endParaRPr>
          </a:p>
          <a:p>
            <a:pPr algn="l">
              <a:lnSpc>
                <a:spcPts val="3000"/>
              </a:lnSpc>
            </a:pP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研 究 室：誠勤</a:t>
            </a: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805</a:t>
            </a:r>
          </a:p>
          <a:p>
            <a:pPr algn="l">
              <a:lnSpc>
                <a:spcPts val="3000"/>
              </a:lnSpc>
            </a:pP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E-mail</a:t>
            </a: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：</a:t>
            </a: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fi012@mail.oit.edu.tw</a:t>
            </a:r>
            <a:endParaRPr lang="zh-TW" altLang="en-US" sz="2400" smtClean="0">
              <a:solidFill>
                <a:schemeClr val="tx1"/>
              </a:solidFill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2636912"/>
            <a:ext cx="8229600" cy="3482975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18262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07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24734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7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33" name="Rectangle 29"/>
          <p:cNvSpPr>
            <a:spLocks noChangeArrowheads="1"/>
          </p:cNvSpPr>
          <p:nvPr/>
        </p:nvSpPr>
        <p:spPr bwMode="auto">
          <a:xfrm>
            <a:off x="501650" y="2357438"/>
            <a:ext cx="8213725" cy="428625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6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9908" name="Rectangle 4"/>
          <p:cNvSpPr>
            <a:spLocks noChangeArrowheads="1"/>
          </p:cNvSpPr>
          <p:nvPr/>
        </p:nvSpPr>
        <p:spPr bwMode="auto">
          <a:xfrm>
            <a:off x="1214438" y="1500188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  <a:ea typeface="書法家顏楷體" pitchFamily="49" charset="-120"/>
              </a:rPr>
              <a:t>業務接單時的眾多資訊需求</a:t>
            </a:r>
          </a:p>
        </p:txBody>
      </p:sp>
      <p:pic>
        <p:nvPicPr>
          <p:cNvPr id="379909" name="Picture 5" descr="BS00800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4589463"/>
            <a:ext cx="1381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0" name="Text Box 6"/>
          <p:cNvSpPr txBox="1">
            <a:spLocks noChangeArrowheads="1"/>
          </p:cNvSpPr>
          <p:nvPr/>
        </p:nvSpPr>
        <p:spPr bwMode="auto">
          <a:xfrm>
            <a:off x="661988" y="3479800"/>
            <a:ext cx="9445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客戶基本資料</a:t>
            </a:r>
          </a:p>
        </p:txBody>
      </p:sp>
      <p:sp>
        <p:nvSpPr>
          <p:cNvPr id="379911" name="Text Box 7"/>
          <p:cNvSpPr txBox="1">
            <a:spLocks noChangeArrowheads="1"/>
          </p:cNvSpPr>
          <p:nvPr/>
        </p:nvSpPr>
        <p:spPr bwMode="auto">
          <a:xfrm>
            <a:off x="1603375" y="3500438"/>
            <a:ext cx="1308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商品目錄與牌價</a:t>
            </a:r>
          </a:p>
        </p:txBody>
      </p:sp>
      <p:sp>
        <p:nvSpPr>
          <p:cNvPr id="379912" name="Text Box 8"/>
          <p:cNvSpPr txBox="1">
            <a:spLocks noChangeArrowheads="1"/>
          </p:cNvSpPr>
          <p:nvPr/>
        </p:nvSpPr>
        <p:spPr bwMode="auto">
          <a:xfrm>
            <a:off x="2838450" y="3500438"/>
            <a:ext cx="9445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成品庫存記錄</a:t>
            </a:r>
          </a:p>
        </p:txBody>
      </p:sp>
      <p:sp>
        <p:nvSpPr>
          <p:cNvPr id="379913" name="Text Box 9"/>
          <p:cNvSpPr txBox="1">
            <a:spLocks noChangeArrowheads="1"/>
          </p:cNvSpPr>
          <p:nvPr/>
        </p:nvSpPr>
        <p:spPr bwMode="auto">
          <a:xfrm>
            <a:off x="3929063" y="3500438"/>
            <a:ext cx="9445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商品包裝方式</a:t>
            </a:r>
          </a:p>
        </p:txBody>
      </p:sp>
      <p:sp>
        <p:nvSpPr>
          <p:cNvPr id="379914" name="Text Box 10"/>
          <p:cNvSpPr txBox="1">
            <a:spLocks noChangeArrowheads="1"/>
          </p:cNvSpPr>
          <p:nvPr/>
        </p:nvSpPr>
        <p:spPr bwMode="auto">
          <a:xfrm>
            <a:off x="4873625" y="3500438"/>
            <a:ext cx="10906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客戶歷史報價單</a:t>
            </a:r>
          </a:p>
        </p:txBody>
      </p:sp>
      <p:sp>
        <p:nvSpPr>
          <p:cNvPr id="379915" name="Text Box 11"/>
          <p:cNvSpPr txBox="1">
            <a:spLocks noChangeArrowheads="1"/>
          </p:cNvSpPr>
          <p:nvPr/>
        </p:nvSpPr>
        <p:spPr bwMode="auto">
          <a:xfrm>
            <a:off x="6037263" y="3500438"/>
            <a:ext cx="1308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</a:t>
            </a:r>
            <a:r>
              <a:rPr kumimoji="0" lang="en-US" altLang="zh-TW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BOM</a:t>
            </a: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及成本表</a:t>
            </a:r>
          </a:p>
        </p:txBody>
      </p:sp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6786563" y="5786438"/>
            <a:ext cx="1454150" cy="584200"/>
          </a:xfrm>
          <a:prstGeom prst="rect">
            <a:avLst/>
          </a:prstGeom>
          <a:solidFill>
            <a:srgbClr val="DAEFFE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客戶訂單及出貨記錄</a:t>
            </a: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7562850" y="3500438"/>
            <a:ext cx="946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交運進度表</a:t>
            </a:r>
          </a:p>
        </p:txBody>
      </p:sp>
      <p:sp>
        <p:nvSpPr>
          <p:cNvPr id="379918" name="Text Box 14"/>
          <p:cNvSpPr txBox="1">
            <a:spLocks noChangeArrowheads="1"/>
          </p:cNvSpPr>
          <p:nvPr/>
        </p:nvSpPr>
        <p:spPr bwMode="auto">
          <a:xfrm>
            <a:off x="574675" y="5618163"/>
            <a:ext cx="944563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生產排程表</a:t>
            </a:r>
          </a:p>
        </p:txBody>
      </p:sp>
      <p:sp>
        <p:nvSpPr>
          <p:cNvPr id="379919" name="Text Box 15"/>
          <p:cNvSpPr txBox="1">
            <a:spLocks noChangeArrowheads="1"/>
          </p:cNvSpPr>
          <p:nvPr/>
        </p:nvSpPr>
        <p:spPr bwMode="auto">
          <a:xfrm>
            <a:off x="1809750" y="5618163"/>
            <a:ext cx="13081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商品製造程序表</a:t>
            </a:r>
          </a:p>
        </p:txBody>
      </p:sp>
      <p:sp>
        <p:nvSpPr>
          <p:cNvPr id="379920" name="Text Box 16"/>
          <p:cNvSpPr txBox="1">
            <a:spLocks noChangeArrowheads="1"/>
          </p:cNvSpPr>
          <p:nvPr/>
        </p:nvSpPr>
        <p:spPr bwMode="auto">
          <a:xfrm>
            <a:off x="3500438" y="4786313"/>
            <a:ext cx="1000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業務人員</a:t>
            </a:r>
          </a:p>
        </p:txBody>
      </p:sp>
      <p:pic>
        <p:nvPicPr>
          <p:cNvPr id="379921" name="Picture 17" descr="BD07052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4760913"/>
            <a:ext cx="21113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22" name="Line 18"/>
          <p:cNvSpPr>
            <a:spLocks noChangeShapeType="1"/>
          </p:cNvSpPr>
          <p:nvPr/>
        </p:nvSpPr>
        <p:spPr bwMode="auto">
          <a:xfrm>
            <a:off x="500063" y="4214813"/>
            <a:ext cx="8212137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9923" name="Line 19"/>
          <p:cNvSpPr>
            <a:spLocks noChangeShapeType="1"/>
          </p:cNvSpPr>
          <p:nvPr/>
        </p:nvSpPr>
        <p:spPr bwMode="auto">
          <a:xfrm flipV="1">
            <a:off x="500063" y="6215063"/>
            <a:ext cx="307181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9924" name="Line 20"/>
          <p:cNvSpPr>
            <a:spLocks noChangeShapeType="1"/>
          </p:cNvSpPr>
          <p:nvPr/>
        </p:nvSpPr>
        <p:spPr bwMode="auto">
          <a:xfrm>
            <a:off x="1446213" y="5446713"/>
            <a:ext cx="0" cy="68738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9925" name="Line 21"/>
          <p:cNvSpPr>
            <a:spLocks noChangeShapeType="1"/>
          </p:cNvSpPr>
          <p:nvPr/>
        </p:nvSpPr>
        <p:spPr bwMode="auto">
          <a:xfrm>
            <a:off x="1736725" y="5503863"/>
            <a:ext cx="0" cy="63023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9926" name="Line 22"/>
          <p:cNvSpPr>
            <a:spLocks noChangeShapeType="1"/>
          </p:cNvSpPr>
          <p:nvPr/>
        </p:nvSpPr>
        <p:spPr bwMode="auto">
          <a:xfrm flipH="1">
            <a:off x="5735638" y="5561013"/>
            <a:ext cx="94456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9927" name="Line 23"/>
          <p:cNvSpPr>
            <a:spLocks noChangeShapeType="1"/>
          </p:cNvSpPr>
          <p:nvPr/>
        </p:nvSpPr>
        <p:spPr bwMode="auto">
          <a:xfrm>
            <a:off x="4645025" y="4302125"/>
            <a:ext cx="0" cy="4587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379928" name="Picture 24" descr="BD0621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500313"/>
            <a:ext cx="176212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929" name="Picture 25" descr="BD0621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443163"/>
            <a:ext cx="1760537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930" name="Picture 26" descr="BD0621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500313"/>
            <a:ext cx="176212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931" name="Picture 27" descr="BD0621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00313"/>
            <a:ext cx="1760538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932" name="Picture 28" descr="BD0621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416425"/>
            <a:ext cx="17621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379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37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37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79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7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37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7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7" dur="500"/>
                                        <p:tgtEl>
                                          <p:spTgt spid="37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379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37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37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37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37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7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5" dur="500"/>
                                        <p:tgtEl>
                                          <p:spTgt spid="3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9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3" dur="500"/>
                                        <p:tgtEl>
                                          <p:spTgt spid="37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33" grpId="0" animBg="1"/>
      <p:bldP spid="379908" grpId="0"/>
      <p:bldP spid="379910" grpId="0"/>
      <p:bldP spid="379911" grpId="0"/>
      <p:bldP spid="379912" grpId="0"/>
      <p:bldP spid="379913" grpId="0"/>
      <p:bldP spid="379914" grpId="0"/>
      <p:bldP spid="379915" grpId="0"/>
      <p:bldP spid="379916" grpId="0" animBg="1"/>
      <p:bldP spid="379917" grpId="0"/>
      <p:bldP spid="379918" grpId="0"/>
      <p:bldP spid="379919" grpId="0"/>
      <p:bldP spid="379922" grpId="0" animBg="1"/>
      <p:bldP spid="379923" grpId="0" animBg="1"/>
      <p:bldP spid="379924" grpId="0" animBg="1"/>
      <p:bldP spid="379925" grpId="0" animBg="1"/>
      <p:bldP spid="379926" grpId="0" animBg="1"/>
      <p:bldP spid="3799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1357313"/>
            <a:ext cx="77724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業務資訊的來源及維護</a:t>
            </a: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8153400" y="12954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295940" name="Group 4"/>
          <p:cNvGraphicFramePr>
            <a:graphicFrameLocks noGrp="1"/>
          </p:cNvGraphicFramePr>
          <p:nvPr/>
        </p:nvGraphicFramePr>
        <p:xfrm>
          <a:off x="214313" y="3857625"/>
          <a:ext cx="8740775" cy="1951038"/>
        </p:xfrm>
        <a:graphic>
          <a:graphicData uri="http://schemas.openxmlformats.org/drawingml/2006/table">
            <a:tbl>
              <a:tblPr/>
              <a:tblGrid>
                <a:gridCol w="820713"/>
                <a:gridCol w="1143008"/>
                <a:gridCol w="1071570"/>
                <a:gridCol w="1143008"/>
                <a:gridCol w="1143008"/>
                <a:gridCol w="1071570"/>
                <a:gridCol w="1285884"/>
                <a:gridCol w="1062014"/>
              </a:tblGrid>
              <a:tr h="827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資料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客戶資料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商品目錄牌價資料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產品製程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成品存貨資料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出貨商品包裝資料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客戶歷史報價資訊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商品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BOM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及成本結構表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生產排程進度表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研發單位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倉庫單位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製造單位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生管單位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資料變更頻率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不高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一般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非常高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不高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累計資訊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一般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非常高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群組 8"/>
          <p:cNvGrpSpPr>
            <a:grpSpLocks/>
          </p:cNvGrpSpPr>
          <p:nvPr/>
        </p:nvGrpSpPr>
        <p:grpSpPr bwMode="auto">
          <a:xfrm>
            <a:off x="785813" y="2571750"/>
            <a:ext cx="7615237" cy="1082675"/>
            <a:chOff x="457200" y="2284413"/>
            <a:chExt cx="7818451" cy="1298567"/>
          </a:xfrm>
        </p:grpSpPr>
        <p:pic>
          <p:nvPicPr>
            <p:cNvPr id="15403" name="Picture 42" descr="BD06211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284413"/>
              <a:ext cx="1846263" cy="129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04" name="Picture 43" descr="BD06211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285992"/>
              <a:ext cx="1846263" cy="129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05" name="Picture 44" descr="BD06211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24" y="2285992"/>
              <a:ext cx="1846263" cy="129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06" name="Picture 45" descr="BD06211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8" y="2285992"/>
              <a:ext cx="1846263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9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42875" y="1928813"/>
            <a:ext cx="8858250" cy="492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5813" y="1214438"/>
            <a:ext cx="7772400" cy="908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業務報價處理流程</a:t>
            </a:r>
            <a:r>
              <a:rPr lang="en-US" altLang="zh-TW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-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未</a:t>
            </a:r>
            <a:r>
              <a:rPr lang="en-US" altLang="zh-TW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化前</a:t>
            </a:r>
          </a:p>
        </p:txBody>
      </p:sp>
      <p:pic>
        <p:nvPicPr>
          <p:cNvPr id="428035" name="Picture 3" descr="BD07052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3206750"/>
            <a:ext cx="1550988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2605088" y="3386138"/>
            <a:ext cx="14747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38175" y="2549525"/>
            <a:ext cx="2036763" cy="1435100"/>
            <a:chOff x="192" y="672"/>
            <a:chExt cx="1392" cy="1152"/>
          </a:xfrm>
        </p:grpSpPr>
        <p:pic>
          <p:nvPicPr>
            <p:cNvPr id="16426" name="Picture 6" descr="PE01846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64"/>
              <a:ext cx="1200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8039" name="Text Box 7"/>
            <p:cNvSpPr txBox="1">
              <a:spLocks noChangeArrowheads="1"/>
            </p:cNvSpPr>
            <p:nvPr/>
          </p:nvSpPr>
          <p:spPr bwMode="auto">
            <a:xfrm>
              <a:off x="240" y="672"/>
              <a:ext cx="100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zh-TW" altLang="en-US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客戶</a:t>
              </a:r>
              <a:r>
                <a:rPr kumimoji="0" lang="en-US" altLang="zh-TW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-</a:t>
              </a:r>
              <a:r>
                <a:rPr kumimoji="0" lang="zh-TW" altLang="en-US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需求</a:t>
              </a:r>
            </a:p>
          </p:txBody>
        </p:sp>
        <p:sp>
          <p:nvSpPr>
            <p:cNvPr id="428040" name="Oval 8"/>
            <p:cNvSpPr>
              <a:spLocks noChangeArrowheads="1"/>
            </p:cNvSpPr>
            <p:nvPr/>
          </p:nvSpPr>
          <p:spPr bwMode="auto">
            <a:xfrm>
              <a:off x="1104" y="672"/>
              <a:ext cx="480" cy="28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0" lang="en-US" altLang="zh-TW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1</a:t>
              </a:r>
            </a:p>
          </p:txBody>
        </p:sp>
      </p:grpSp>
      <p:pic>
        <p:nvPicPr>
          <p:cNvPr id="428041" name="Picture 9" descr="BS00796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3684588"/>
            <a:ext cx="18256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42" name="Text Box 10"/>
          <p:cNvSpPr txBox="1">
            <a:spLocks noChangeArrowheads="1"/>
          </p:cNvSpPr>
          <p:nvPr/>
        </p:nvSpPr>
        <p:spPr bwMode="auto">
          <a:xfrm>
            <a:off x="7891463" y="2538413"/>
            <a:ext cx="895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倉庫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0" y="2078038"/>
            <a:ext cx="3273425" cy="1081087"/>
            <a:chOff x="2880" y="336"/>
            <a:chExt cx="2237" cy="868"/>
          </a:xfrm>
        </p:grpSpPr>
        <p:pic>
          <p:nvPicPr>
            <p:cNvPr id="16423" name="Picture 12" descr="BD06857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336"/>
              <a:ext cx="1133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8045" name="AutoShape 13"/>
            <p:cNvSpPr>
              <a:spLocks noChangeArrowheads="1"/>
            </p:cNvSpPr>
            <p:nvPr/>
          </p:nvSpPr>
          <p:spPr bwMode="auto">
            <a:xfrm>
              <a:off x="2880" y="480"/>
              <a:ext cx="1152" cy="384"/>
            </a:xfrm>
            <a:prstGeom prst="wedgeRoundRectCallout">
              <a:avLst>
                <a:gd name="adj1" fmla="val -44532"/>
                <a:gd name="adj2" fmla="val 267449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 sz="1200" b="1" dirty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倉庫成品是否有庫存</a:t>
              </a:r>
            </a:p>
          </p:txBody>
        </p:sp>
        <p:sp>
          <p:nvSpPr>
            <p:cNvPr id="428046" name="Oval 14"/>
            <p:cNvSpPr>
              <a:spLocks noChangeArrowheads="1"/>
            </p:cNvSpPr>
            <p:nvPr/>
          </p:nvSpPr>
          <p:spPr bwMode="auto">
            <a:xfrm>
              <a:off x="3744" y="720"/>
              <a:ext cx="481" cy="28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0" lang="en-US" altLang="zh-TW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2</a:t>
              </a:r>
            </a:p>
          </p:txBody>
        </p:sp>
      </p:grpSp>
      <p:pic>
        <p:nvPicPr>
          <p:cNvPr id="428048" name="Picture 16" descr="j021686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3206750"/>
            <a:ext cx="11938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49" name="Text Box 17"/>
          <p:cNvSpPr txBox="1">
            <a:spLocks noChangeArrowheads="1"/>
          </p:cNvSpPr>
          <p:nvPr/>
        </p:nvSpPr>
        <p:spPr bwMode="auto">
          <a:xfrm>
            <a:off x="7240588" y="4090988"/>
            <a:ext cx="1195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生產線與包商</a:t>
            </a:r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5715000" y="3429000"/>
            <a:ext cx="1474788" cy="717550"/>
          </a:xfrm>
          <a:prstGeom prst="wedgeRoundRectCallout">
            <a:avLst>
              <a:gd name="adj1" fmla="val -98116"/>
              <a:gd name="adj2" fmla="val 7013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生產線進度來得及嗎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最快什麼時候會出貨</a:t>
            </a:r>
          </a:p>
        </p:txBody>
      </p:sp>
      <p:sp>
        <p:nvSpPr>
          <p:cNvPr id="428051" name="Oval 19"/>
          <p:cNvSpPr>
            <a:spLocks noChangeArrowheads="1"/>
          </p:cNvSpPr>
          <p:nvPr/>
        </p:nvSpPr>
        <p:spPr bwMode="auto">
          <a:xfrm>
            <a:off x="6397625" y="3146425"/>
            <a:ext cx="703263" cy="358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</a:p>
        </p:txBody>
      </p:sp>
      <p:sp>
        <p:nvSpPr>
          <p:cNvPr id="428053" name="Text Box 21"/>
          <p:cNvSpPr txBox="1">
            <a:spLocks noChangeArrowheads="1"/>
          </p:cNvSpPr>
          <p:nvPr/>
        </p:nvSpPr>
        <p:spPr bwMode="auto">
          <a:xfrm>
            <a:off x="8143875" y="6000750"/>
            <a:ext cx="6937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採購員</a:t>
            </a:r>
          </a:p>
        </p:txBody>
      </p:sp>
      <p:pic>
        <p:nvPicPr>
          <p:cNvPr id="428054" name="Picture 22" descr="j031017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5705475"/>
            <a:ext cx="112553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8055" name="Picture 23" descr="BD07177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4286250"/>
            <a:ext cx="9842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357938" y="5072063"/>
            <a:ext cx="1474787" cy="576262"/>
          </a:xfrm>
          <a:prstGeom prst="wedgeRoundRectCallout">
            <a:avLst>
              <a:gd name="adj1" fmla="val -148514"/>
              <a:gd name="adj2" fmla="val -1666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緊急訂購，原物料採購來得及嗎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428057" name="Oval 25"/>
          <p:cNvSpPr>
            <a:spLocks noChangeArrowheads="1"/>
          </p:cNvSpPr>
          <p:nvPr/>
        </p:nvSpPr>
        <p:spPr bwMode="auto">
          <a:xfrm>
            <a:off x="6786563" y="5643563"/>
            <a:ext cx="703262" cy="33972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572000" y="5180013"/>
            <a:ext cx="1897063" cy="1677987"/>
            <a:chOff x="2736" y="2784"/>
            <a:chExt cx="1296" cy="1540"/>
          </a:xfrm>
        </p:grpSpPr>
        <p:pic>
          <p:nvPicPr>
            <p:cNvPr id="16419" name="Picture 27" descr="j019804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3264"/>
              <a:ext cx="1008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20" name="AutoShape 28"/>
            <p:cNvSpPr>
              <a:spLocks noChangeArrowheads="1"/>
            </p:cNvSpPr>
            <p:nvPr/>
          </p:nvSpPr>
          <p:spPr bwMode="auto">
            <a:xfrm>
              <a:off x="2736" y="2784"/>
              <a:ext cx="1008" cy="480"/>
            </a:xfrm>
            <a:prstGeom prst="wedgeRoundRectCallout">
              <a:avLst>
                <a:gd name="adj1" fmla="val -38593"/>
                <a:gd name="adj2" fmla="val -156250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zh-TW" altLang="en-US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用貨運或船運或空運</a:t>
              </a:r>
              <a:r>
                <a:rPr kumimoji="0" lang="en-US" altLang="zh-TW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?</a:t>
              </a:r>
            </a:p>
          </p:txBody>
        </p:sp>
        <p:sp>
          <p:nvSpPr>
            <p:cNvPr id="428061" name="Oval 29"/>
            <p:cNvSpPr>
              <a:spLocks noChangeArrowheads="1"/>
            </p:cNvSpPr>
            <p:nvPr/>
          </p:nvSpPr>
          <p:spPr bwMode="auto">
            <a:xfrm>
              <a:off x="3408" y="3072"/>
              <a:ext cx="479" cy="28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0" lang="en-US" altLang="zh-TW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16422" name="Text Box 30"/>
            <p:cNvSpPr txBox="1">
              <a:spLocks noChangeArrowheads="1"/>
            </p:cNvSpPr>
            <p:nvPr/>
          </p:nvSpPr>
          <p:spPr bwMode="auto">
            <a:xfrm>
              <a:off x="3216" y="4070"/>
              <a:ext cx="816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TW" altLang="en-US" sz="1200" b="1" u="sng">
                  <a:solidFill>
                    <a:srgbClr val="FF0000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交貨方式</a:t>
              </a:r>
            </a:p>
          </p:txBody>
        </p:sp>
      </p:grpSp>
      <p:pic>
        <p:nvPicPr>
          <p:cNvPr id="428064" name="Picture 32" descr="BD04896_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5286375"/>
            <a:ext cx="133508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65" name="Text Box 33"/>
          <p:cNvSpPr txBox="1">
            <a:spLocks noChangeArrowheads="1"/>
          </p:cNvSpPr>
          <p:nvPr/>
        </p:nvSpPr>
        <p:spPr bwMode="auto">
          <a:xfrm>
            <a:off x="2744788" y="6494463"/>
            <a:ext cx="1546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定價與成本</a:t>
            </a:r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2674938" y="5072063"/>
            <a:ext cx="1474787" cy="585787"/>
          </a:xfrm>
          <a:prstGeom prst="wedgeRoundRectCallout">
            <a:avLst>
              <a:gd name="adj1" fmla="val 46375"/>
              <a:gd name="adj2" fmla="val -11838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利潤要多少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訂價策略如何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428067" name="Oval 35"/>
          <p:cNvSpPr>
            <a:spLocks noChangeArrowheads="1"/>
          </p:cNvSpPr>
          <p:nvPr/>
        </p:nvSpPr>
        <p:spPr bwMode="auto">
          <a:xfrm>
            <a:off x="3929063" y="4857750"/>
            <a:ext cx="701675" cy="358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</a:t>
            </a:r>
          </a:p>
        </p:txBody>
      </p:sp>
      <p:sp>
        <p:nvSpPr>
          <p:cNvPr id="428068" name="Line 36"/>
          <p:cNvSpPr>
            <a:spLocks noChangeShapeType="1"/>
          </p:cNvSpPr>
          <p:nvPr/>
        </p:nvSpPr>
        <p:spPr bwMode="auto">
          <a:xfrm>
            <a:off x="2393950" y="3386138"/>
            <a:ext cx="703263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708025" y="4402138"/>
            <a:ext cx="2459038" cy="1912937"/>
            <a:chOff x="240" y="2160"/>
            <a:chExt cx="1680" cy="1536"/>
          </a:xfrm>
        </p:grpSpPr>
        <p:sp>
          <p:nvSpPr>
            <p:cNvPr id="16416" name="AutoShape 38"/>
            <p:cNvSpPr>
              <a:spLocks noChangeArrowheads="1"/>
            </p:cNvSpPr>
            <p:nvPr/>
          </p:nvSpPr>
          <p:spPr bwMode="auto">
            <a:xfrm>
              <a:off x="240" y="3072"/>
              <a:ext cx="864" cy="624"/>
            </a:xfrm>
            <a:prstGeom prst="flowChartMultidocument">
              <a:avLst/>
            </a:prstGeom>
            <a:gradFill rotWithShape="0">
              <a:gsLst>
                <a:gs pos="0">
                  <a:srgbClr val="FFCCFF"/>
                </a:gs>
                <a:gs pos="50000">
                  <a:srgbClr val="FFFFFF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0" lang="zh-TW" altLang="en-US" sz="1200" b="1">
                  <a:solidFill>
                    <a:srgbClr val="660066"/>
                  </a:solidFill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報價單</a:t>
              </a:r>
            </a:p>
          </p:txBody>
        </p:sp>
        <p:sp>
          <p:nvSpPr>
            <p:cNvPr id="16417" name="Line 39"/>
            <p:cNvSpPr>
              <a:spLocks noChangeShapeType="1"/>
            </p:cNvSpPr>
            <p:nvPr/>
          </p:nvSpPr>
          <p:spPr bwMode="auto">
            <a:xfrm flipH="1">
              <a:off x="768" y="2160"/>
              <a:ext cx="1152" cy="91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8072" name="Oval 40"/>
            <p:cNvSpPr>
              <a:spLocks noChangeArrowheads="1"/>
            </p:cNvSpPr>
            <p:nvPr/>
          </p:nvSpPr>
          <p:spPr bwMode="auto">
            <a:xfrm>
              <a:off x="1104" y="2352"/>
              <a:ext cx="479" cy="28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0" lang="en-US" altLang="zh-TW" sz="12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7</a:t>
              </a:r>
            </a:p>
          </p:txBody>
        </p:sp>
      </p:grpSp>
      <p:pic>
        <p:nvPicPr>
          <p:cNvPr id="428074" name="Picture 42" descr="j023505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86250"/>
            <a:ext cx="1109662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75" name="Line 43"/>
          <p:cNvSpPr>
            <a:spLocks noChangeShapeType="1"/>
          </p:cNvSpPr>
          <p:nvPr/>
        </p:nvSpPr>
        <p:spPr bwMode="auto">
          <a:xfrm flipV="1">
            <a:off x="1214438" y="5143500"/>
            <a:ext cx="0" cy="357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8076" name="Line 44"/>
          <p:cNvSpPr>
            <a:spLocks noChangeShapeType="1"/>
          </p:cNvSpPr>
          <p:nvPr/>
        </p:nvSpPr>
        <p:spPr bwMode="auto">
          <a:xfrm flipV="1">
            <a:off x="1214438" y="3929063"/>
            <a:ext cx="0" cy="357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8077" name="Oval 45"/>
          <p:cNvSpPr>
            <a:spLocks noChangeArrowheads="1"/>
          </p:cNvSpPr>
          <p:nvPr/>
        </p:nvSpPr>
        <p:spPr bwMode="auto">
          <a:xfrm>
            <a:off x="357188" y="5143500"/>
            <a:ext cx="701675" cy="358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</a:p>
        </p:txBody>
      </p:sp>
      <p:sp>
        <p:nvSpPr>
          <p:cNvPr id="428078" name="Oval 46"/>
          <p:cNvSpPr>
            <a:spLocks noChangeArrowheads="1"/>
          </p:cNvSpPr>
          <p:nvPr/>
        </p:nvSpPr>
        <p:spPr bwMode="auto">
          <a:xfrm>
            <a:off x="1357313" y="3929063"/>
            <a:ext cx="701675" cy="358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</a:t>
            </a:r>
          </a:p>
        </p:txBody>
      </p:sp>
      <p:sp>
        <p:nvSpPr>
          <p:cNvPr id="428079" name="Text Box 47"/>
          <p:cNvSpPr txBox="1">
            <a:spLocks noChangeArrowheads="1"/>
          </p:cNvSpPr>
          <p:nvPr/>
        </p:nvSpPr>
        <p:spPr bwMode="auto">
          <a:xfrm>
            <a:off x="3714750" y="2928938"/>
            <a:ext cx="842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8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42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2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42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2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28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428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8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428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42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428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2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8" dur="500"/>
                                        <p:tgtEl>
                                          <p:spTgt spid="42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2" dur="500"/>
                                        <p:tgtEl>
                                          <p:spTgt spid="42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6" dur="500"/>
                                        <p:tgtEl>
                                          <p:spTgt spid="42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42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42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2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2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2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2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2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8034" grpId="0" animBg="1"/>
      <p:bldP spid="428036" grpId="0"/>
      <p:bldP spid="428042" grpId="0"/>
      <p:bldP spid="428049" grpId="0"/>
      <p:bldP spid="428050" grpId="0" animBg="1"/>
      <p:bldP spid="428051" grpId="0" animBg="1"/>
      <p:bldP spid="428053" grpId="0"/>
      <p:bldP spid="428056" grpId="0" animBg="1"/>
      <p:bldP spid="428057" grpId="0" animBg="1"/>
      <p:bldP spid="428065" grpId="0"/>
      <p:bldP spid="428066" grpId="0" animBg="1"/>
      <p:bldP spid="428067" grpId="0" animBg="1"/>
      <p:bldP spid="428068" grpId="0" animBg="1"/>
      <p:bldP spid="428075" grpId="0" animBg="1"/>
      <p:bldP spid="428076" grpId="0" animBg="1"/>
      <p:bldP spid="428077" grpId="0" animBg="1"/>
      <p:bldP spid="428078" grpId="0" animBg="1"/>
      <p:bldP spid="4280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214313" y="1928813"/>
            <a:ext cx="8715375" cy="492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1285875"/>
            <a:ext cx="7772400" cy="8366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從報價單轉成正式訂單</a:t>
            </a:r>
            <a:r>
              <a:rPr lang="en-US" altLang="zh-TW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-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未</a:t>
            </a:r>
            <a:r>
              <a:rPr lang="en-US" altLang="zh-TW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化前</a:t>
            </a:r>
          </a:p>
        </p:txBody>
      </p:sp>
      <p:sp>
        <p:nvSpPr>
          <p:cNvPr id="297987" name="Text Box 3"/>
          <p:cNvSpPr txBox="1">
            <a:spLocks noChangeArrowheads="1"/>
          </p:cNvSpPr>
          <p:nvPr/>
        </p:nvSpPr>
        <p:spPr bwMode="auto">
          <a:xfrm>
            <a:off x="4714875" y="4929188"/>
            <a:ext cx="7016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轉換</a:t>
            </a:r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 flipH="1" flipV="1">
            <a:off x="2071688" y="5286375"/>
            <a:ext cx="6429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97990" name="Picture 6" descr="j02350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435475"/>
            <a:ext cx="110807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91" name="Line 7"/>
          <p:cNvSpPr>
            <a:spLocks noChangeShapeType="1"/>
          </p:cNvSpPr>
          <p:nvPr/>
        </p:nvSpPr>
        <p:spPr bwMode="auto">
          <a:xfrm flipV="1">
            <a:off x="1346200" y="3832225"/>
            <a:ext cx="0" cy="6032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992" name="Oval 8"/>
          <p:cNvSpPr>
            <a:spLocks noChangeArrowheads="1"/>
          </p:cNvSpPr>
          <p:nvPr/>
        </p:nvSpPr>
        <p:spPr bwMode="auto">
          <a:xfrm>
            <a:off x="1346200" y="5203825"/>
            <a:ext cx="701675" cy="328613"/>
          </a:xfrm>
          <a:prstGeom prst="ellipse">
            <a:avLst/>
          </a:prstGeom>
          <a:solidFill>
            <a:srgbClr val="CC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</a:p>
        </p:txBody>
      </p:sp>
      <p:sp>
        <p:nvSpPr>
          <p:cNvPr id="297993" name="Line 9"/>
          <p:cNvSpPr>
            <a:spLocks noChangeShapeType="1"/>
          </p:cNvSpPr>
          <p:nvPr/>
        </p:nvSpPr>
        <p:spPr bwMode="auto">
          <a:xfrm>
            <a:off x="2398713" y="3284538"/>
            <a:ext cx="8429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995" name="AutoShape 11"/>
          <p:cNvSpPr>
            <a:spLocks noChangeArrowheads="1"/>
          </p:cNvSpPr>
          <p:nvPr/>
        </p:nvSpPr>
        <p:spPr bwMode="auto">
          <a:xfrm>
            <a:off x="4364038" y="3722688"/>
            <a:ext cx="1263650" cy="712787"/>
          </a:xfrm>
          <a:prstGeom prst="flowChartMulti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簽回之</a:t>
            </a:r>
          </a:p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graphicFrame>
        <p:nvGraphicFramePr>
          <p:cNvPr id="297996" name="Object 2"/>
          <p:cNvGraphicFramePr>
            <a:graphicFrameLocks noChangeAspect="1"/>
          </p:cNvGraphicFramePr>
          <p:nvPr/>
        </p:nvGraphicFramePr>
        <p:xfrm>
          <a:off x="3214688" y="2714625"/>
          <a:ext cx="10747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Clip" r:id="rId5" imgW="2332440" imgH="2516760" progId="">
                  <p:embed/>
                </p:oleObj>
              </mc:Choice>
              <mc:Fallback>
                <p:oleObj name="Clip" r:id="rId5" imgW="2332440" imgH="2516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2714625"/>
                        <a:ext cx="107473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7" name="Line 13"/>
          <p:cNvSpPr>
            <a:spLocks noChangeShapeType="1"/>
          </p:cNvSpPr>
          <p:nvPr/>
        </p:nvSpPr>
        <p:spPr bwMode="auto">
          <a:xfrm>
            <a:off x="3871913" y="3448050"/>
            <a:ext cx="492125" cy="2746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998" name="Oval 14"/>
          <p:cNvSpPr>
            <a:spLocks noChangeArrowheads="1"/>
          </p:cNvSpPr>
          <p:nvPr/>
        </p:nvSpPr>
        <p:spPr bwMode="auto">
          <a:xfrm>
            <a:off x="2286000" y="2786063"/>
            <a:ext cx="701675" cy="328612"/>
          </a:xfrm>
          <a:prstGeom prst="ellipse">
            <a:avLst/>
          </a:prstGeom>
          <a:solidFill>
            <a:srgbClr val="CC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</a:p>
        </p:txBody>
      </p:sp>
      <p:sp>
        <p:nvSpPr>
          <p:cNvPr id="298000" name="AutoShape 16"/>
          <p:cNvSpPr>
            <a:spLocks noChangeArrowheads="1"/>
          </p:cNvSpPr>
          <p:nvPr/>
        </p:nvSpPr>
        <p:spPr bwMode="auto">
          <a:xfrm>
            <a:off x="7451725" y="5278438"/>
            <a:ext cx="912813" cy="439737"/>
          </a:xfrm>
          <a:prstGeom prst="flowChart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簽回之</a:t>
            </a:r>
          </a:p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sp>
        <p:nvSpPr>
          <p:cNvPr id="298001" name="Oval 17"/>
          <p:cNvSpPr>
            <a:spLocks noChangeArrowheads="1"/>
          </p:cNvSpPr>
          <p:nvPr/>
        </p:nvSpPr>
        <p:spPr bwMode="auto">
          <a:xfrm>
            <a:off x="4714875" y="3359150"/>
            <a:ext cx="701675" cy="328613"/>
          </a:xfrm>
          <a:prstGeom prst="ellipse">
            <a:avLst/>
          </a:prstGeom>
          <a:solidFill>
            <a:srgbClr val="CC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</a:p>
        </p:txBody>
      </p:sp>
      <p:sp>
        <p:nvSpPr>
          <p:cNvPr id="298002" name="Line 18"/>
          <p:cNvSpPr>
            <a:spLocks noChangeShapeType="1"/>
          </p:cNvSpPr>
          <p:nvPr/>
        </p:nvSpPr>
        <p:spPr bwMode="auto">
          <a:xfrm>
            <a:off x="5557838" y="3859213"/>
            <a:ext cx="16843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8003" name="Text Box 19"/>
          <p:cNvSpPr txBox="1">
            <a:spLocks noChangeArrowheads="1"/>
          </p:cNvSpPr>
          <p:nvPr/>
        </p:nvSpPr>
        <p:spPr bwMode="auto">
          <a:xfrm>
            <a:off x="8286750" y="5929313"/>
            <a:ext cx="714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採購員</a:t>
            </a:r>
          </a:p>
        </p:txBody>
      </p:sp>
      <p:sp>
        <p:nvSpPr>
          <p:cNvPr id="298004" name="Line 20"/>
          <p:cNvSpPr>
            <a:spLocks noChangeShapeType="1"/>
          </p:cNvSpPr>
          <p:nvPr/>
        </p:nvSpPr>
        <p:spPr bwMode="auto">
          <a:xfrm flipV="1">
            <a:off x="5486400" y="2762250"/>
            <a:ext cx="1193800" cy="8778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8005" name="Text Box 21"/>
          <p:cNvSpPr txBox="1">
            <a:spLocks noChangeArrowheads="1"/>
          </p:cNvSpPr>
          <p:nvPr/>
        </p:nvSpPr>
        <p:spPr bwMode="auto">
          <a:xfrm>
            <a:off x="5276850" y="2982913"/>
            <a:ext cx="133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準備出貨</a:t>
            </a:r>
          </a:p>
        </p:txBody>
      </p:sp>
      <p:sp>
        <p:nvSpPr>
          <p:cNvPr id="298006" name="Text Box 22"/>
          <p:cNvSpPr txBox="1">
            <a:spLocks noChangeArrowheads="1"/>
          </p:cNvSpPr>
          <p:nvPr/>
        </p:nvSpPr>
        <p:spPr bwMode="auto">
          <a:xfrm>
            <a:off x="5627688" y="3530600"/>
            <a:ext cx="1543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派工包裝組立</a:t>
            </a:r>
          </a:p>
        </p:txBody>
      </p:sp>
      <p:sp>
        <p:nvSpPr>
          <p:cNvPr id="298007" name="Line 23"/>
          <p:cNvSpPr>
            <a:spLocks noChangeShapeType="1"/>
          </p:cNvSpPr>
          <p:nvPr/>
        </p:nvSpPr>
        <p:spPr bwMode="auto">
          <a:xfrm>
            <a:off x="5486400" y="4127500"/>
            <a:ext cx="1965325" cy="17002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8008" name="Line 24"/>
          <p:cNvSpPr>
            <a:spLocks noChangeShapeType="1"/>
          </p:cNvSpPr>
          <p:nvPr/>
        </p:nvSpPr>
        <p:spPr bwMode="auto">
          <a:xfrm>
            <a:off x="5346700" y="4402138"/>
            <a:ext cx="420688" cy="12604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98009" name="Picture 25" descr="BD06857_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2214563"/>
            <a:ext cx="165735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10" name="Text Box 26"/>
          <p:cNvSpPr txBox="1">
            <a:spLocks noChangeArrowheads="1"/>
          </p:cNvSpPr>
          <p:nvPr/>
        </p:nvSpPr>
        <p:spPr bwMode="auto">
          <a:xfrm>
            <a:off x="8429625" y="2500313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倉庫</a:t>
            </a:r>
          </a:p>
        </p:txBody>
      </p:sp>
      <p:pic>
        <p:nvPicPr>
          <p:cNvPr id="298011" name="Picture 27" descr="j021686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3255963"/>
            <a:ext cx="119221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12" name="Text Box 28"/>
          <p:cNvSpPr txBox="1">
            <a:spLocks noChangeArrowheads="1"/>
          </p:cNvSpPr>
          <p:nvPr/>
        </p:nvSpPr>
        <p:spPr bwMode="auto">
          <a:xfrm>
            <a:off x="7381875" y="4067175"/>
            <a:ext cx="11938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生產線與包商</a:t>
            </a:r>
          </a:p>
        </p:txBody>
      </p:sp>
      <p:pic>
        <p:nvPicPr>
          <p:cNvPr id="298013" name="Picture 29" descr="j031017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5614988"/>
            <a:ext cx="112553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014" name="Picture 30" descr="BD07177_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4352925"/>
            <a:ext cx="9826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015" name="Picture 31" descr="j019804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5715000"/>
            <a:ext cx="1473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16" name="Text Box 32"/>
          <p:cNvSpPr txBox="1">
            <a:spLocks noChangeArrowheads="1"/>
          </p:cNvSpPr>
          <p:nvPr/>
        </p:nvSpPr>
        <p:spPr bwMode="auto">
          <a:xfrm>
            <a:off x="4286250" y="6500813"/>
            <a:ext cx="11938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交貨方式</a:t>
            </a:r>
          </a:p>
        </p:txBody>
      </p:sp>
      <p:sp>
        <p:nvSpPr>
          <p:cNvPr id="298017" name="AutoShape 33"/>
          <p:cNvSpPr>
            <a:spLocks noChangeArrowheads="1"/>
          </p:cNvSpPr>
          <p:nvPr/>
        </p:nvSpPr>
        <p:spPr bwMode="auto">
          <a:xfrm>
            <a:off x="5908675" y="2270125"/>
            <a:ext cx="911225" cy="438150"/>
          </a:xfrm>
          <a:prstGeom prst="flowChart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簽回之</a:t>
            </a:r>
          </a:p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sp>
        <p:nvSpPr>
          <p:cNvPr id="298018" name="Text Box 34"/>
          <p:cNvSpPr txBox="1">
            <a:spLocks noChangeArrowheads="1"/>
          </p:cNvSpPr>
          <p:nvPr/>
        </p:nvSpPr>
        <p:spPr bwMode="auto">
          <a:xfrm rot="-2970403">
            <a:off x="6463506" y="4174332"/>
            <a:ext cx="2746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通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知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購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料</a:t>
            </a:r>
          </a:p>
        </p:txBody>
      </p:sp>
      <p:sp>
        <p:nvSpPr>
          <p:cNvPr id="298019" name="Text Box 35"/>
          <p:cNvSpPr txBox="1">
            <a:spLocks noChangeArrowheads="1"/>
          </p:cNvSpPr>
          <p:nvPr/>
        </p:nvSpPr>
        <p:spPr bwMode="auto">
          <a:xfrm rot="-1466863">
            <a:off x="5588000" y="4391025"/>
            <a:ext cx="419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通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知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貨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運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備</a:t>
            </a:r>
          </a:p>
          <a:p>
            <a:r>
              <a:rPr kumimoji="0" lang="zh-TW" altLang="en-US" sz="12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車</a:t>
            </a:r>
          </a:p>
        </p:txBody>
      </p:sp>
      <p:sp>
        <p:nvSpPr>
          <p:cNvPr id="298020" name="AutoShape 36"/>
          <p:cNvSpPr>
            <a:spLocks noChangeArrowheads="1"/>
          </p:cNvSpPr>
          <p:nvPr/>
        </p:nvSpPr>
        <p:spPr bwMode="auto">
          <a:xfrm>
            <a:off x="6538913" y="3201988"/>
            <a:ext cx="912812" cy="438150"/>
          </a:xfrm>
          <a:prstGeom prst="flowChart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簽回之</a:t>
            </a:r>
          </a:p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sp>
        <p:nvSpPr>
          <p:cNvPr id="298021" name="AutoShape 37"/>
          <p:cNvSpPr>
            <a:spLocks noChangeArrowheads="1"/>
          </p:cNvSpPr>
          <p:nvPr/>
        </p:nvSpPr>
        <p:spPr bwMode="auto">
          <a:xfrm>
            <a:off x="4714875" y="5572125"/>
            <a:ext cx="912813" cy="438150"/>
          </a:xfrm>
          <a:prstGeom prst="flowChart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簽回之</a:t>
            </a:r>
          </a:p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pic>
        <p:nvPicPr>
          <p:cNvPr id="298022" name="Picture 38" descr="BD07052_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4051300"/>
            <a:ext cx="15494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23" name="Text Box 39"/>
          <p:cNvSpPr txBox="1">
            <a:spLocks noChangeArrowheads="1"/>
          </p:cNvSpPr>
          <p:nvPr/>
        </p:nvSpPr>
        <p:spPr bwMode="auto">
          <a:xfrm>
            <a:off x="3214688" y="4000500"/>
            <a:ext cx="9286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</a:t>
            </a:r>
          </a:p>
        </p:txBody>
      </p:sp>
      <p:pic>
        <p:nvPicPr>
          <p:cNvPr id="298024" name="Picture 40" descr="PE01846_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735263"/>
            <a:ext cx="1754188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025" name="Text Box 41"/>
          <p:cNvSpPr txBox="1">
            <a:spLocks noChangeArrowheads="1"/>
          </p:cNvSpPr>
          <p:nvPr/>
        </p:nvSpPr>
        <p:spPr bwMode="auto">
          <a:xfrm>
            <a:off x="571500" y="2500313"/>
            <a:ext cx="1965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</a:t>
            </a:r>
            <a:r>
              <a:rPr kumimoji="0" lang="en-US" altLang="zh-TW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同意報價</a:t>
            </a:r>
          </a:p>
        </p:txBody>
      </p:sp>
      <p:sp>
        <p:nvSpPr>
          <p:cNvPr id="298026" name="Oval 42"/>
          <p:cNvSpPr>
            <a:spLocks noChangeArrowheads="1"/>
          </p:cNvSpPr>
          <p:nvPr/>
        </p:nvSpPr>
        <p:spPr bwMode="auto">
          <a:xfrm>
            <a:off x="1978025" y="3613150"/>
            <a:ext cx="701675" cy="328613"/>
          </a:xfrm>
          <a:prstGeom prst="ellipse">
            <a:avLst/>
          </a:prstGeom>
          <a:solidFill>
            <a:srgbClr val="CC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</a:p>
        </p:txBody>
      </p:sp>
      <p:sp>
        <p:nvSpPr>
          <p:cNvPr id="298027" name="Line 43"/>
          <p:cNvSpPr>
            <a:spLocks noChangeShapeType="1"/>
          </p:cNvSpPr>
          <p:nvPr/>
        </p:nvSpPr>
        <p:spPr bwMode="auto">
          <a:xfrm>
            <a:off x="2538413" y="3941763"/>
            <a:ext cx="1054100" cy="5984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8029" name="Oval 45"/>
          <p:cNvSpPr>
            <a:spLocks noChangeArrowheads="1"/>
          </p:cNvSpPr>
          <p:nvPr/>
        </p:nvSpPr>
        <p:spPr bwMode="auto">
          <a:xfrm>
            <a:off x="4714875" y="5148263"/>
            <a:ext cx="701675" cy="330200"/>
          </a:xfrm>
          <a:prstGeom prst="ellipse">
            <a:avLst/>
          </a:prstGeom>
          <a:solidFill>
            <a:srgbClr val="CC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</a:p>
        </p:txBody>
      </p:sp>
      <p:sp>
        <p:nvSpPr>
          <p:cNvPr id="298030" name="AutoShape 46"/>
          <p:cNvSpPr>
            <a:spLocks noChangeArrowheads="1"/>
          </p:cNvSpPr>
          <p:nvPr/>
        </p:nvSpPr>
        <p:spPr bwMode="auto">
          <a:xfrm>
            <a:off x="2749550" y="4984750"/>
            <a:ext cx="1263650" cy="712788"/>
          </a:xfrm>
          <a:prstGeom prst="flowChartMulti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sp>
        <p:nvSpPr>
          <p:cNvPr id="298031" name="AutoShape 47"/>
          <p:cNvSpPr>
            <a:spLocks noChangeArrowheads="1"/>
          </p:cNvSpPr>
          <p:nvPr/>
        </p:nvSpPr>
        <p:spPr bwMode="auto">
          <a:xfrm>
            <a:off x="3943350" y="5033963"/>
            <a:ext cx="771525" cy="493712"/>
          </a:xfrm>
          <a:prstGeom prst="curvedLeftArrow">
            <a:avLst>
              <a:gd name="adj1" fmla="val 20000"/>
              <a:gd name="adj2" fmla="val 40000"/>
              <a:gd name="adj3" fmla="val 407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2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98032" name="AutoShape 48"/>
          <p:cNvSpPr>
            <a:spLocks noChangeArrowheads="1"/>
          </p:cNvSpPr>
          <p:nvPr/>
        </p:nvSpPr>
        <p:spPr bwMode="auto">
          <a:xfrm>
            <a:off x="4000500" y="4357688"/>
            <a:ext cx="1263650" cy="712787"/>
          </a:xfrm>
          <a:prstGeom prst="flowChartMulti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</a:t>
            </a:r>
          </a:p>
        </p:txBody>
      </p:sp>
      <p:sp>
        <p:nvSpPr>
          <p:cNvPr id="298033" name="AutoShape 49"/>
          <p:cNvSpPr>
            <a:spLocks noChangeArrowheads="1"/>
          </p:cNvSpPr>
          <p:nvPr/>
        </p:nvSpPr>
        <p:spPr bwMode="auto">
          <a:xfrm>
            <a:off x="1135063" y="3119438"/>
            <a:ext cx="1263650" cy="712787"/>
          </a:xfrm>
          <a:prstGeom prst="flowChartMultidocument">
            <a:avLst/>
          </a:prstGeom>
          <a:gradFill rotWithShape="0">
            <a:gsLst>
              <a:gs pos="0">
                <a:srgbClr val="FFCCFF"/>
              </a:gs>
              <a:gs pos="50000">
                <a:srgbClr val="FFFFFF"/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200" b="1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8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8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8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98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298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29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4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8" dur="5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2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9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9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9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3" dur="500"/>
                                        <p:tgtEl>
                                          <p:spTgt spid="29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6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9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29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29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29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29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8" dur="500"/>
                                        <p:tgtEl>
                                          <p:spTgt spid="29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1" dur="500"/>
                                        <p:tgtEl>
                                          <p:spTgt spid="29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4" dur="500"/>
                                        <p:tgtEl>
                                          <p:spTgt spid="29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7" dur="500"/>
                                        <p:tgtEl>
                                          <p:spTgt spid="29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9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34" dur="500"/>
                                        <p:tgtEl>
                                          <p:spTgt spid="29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9" dur="500"/>
                                        <p:tgtEl>
                                          <p:spTgt spid="29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3" dur="500"/>
                                        <p:tgtEl>
                                          <p:spTgt spid="29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7" dur="500"/>
                                        <p:tgtEl>
                                          <p:spTgt spid="29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1" dur="500"/>
                                        <p:tgtEl>
                                          <p:spTgt spid="29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5" dur="500"/>
                                        <p:tgtEl>
                                          <p:spTgt spid="29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9" dur="500"/>
                                        <p:tgtEl>
                                          <p:spTgt spid="29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3" dur="500"/>
                                        <p:tgtEl>
                                          <p:spTgt spid="2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7" dur="500"/>
                                        <p:tgtEl>
                                          <p:spTgt spid="29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1" dur="500"/>
                                        <p:tgtEl>
                                          <p:spTgt spid="29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5" dur="500"/>
                                        <p:tgtEl>
                                          <p:spTgt spid="29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97986" grpId="0" animBg="1"/>
      <p:bldP spid="297987" grpId="0"/>
      <p:bldP spid="297991" grpId="0" animBg="1"/>
      <p:bldP spid="297992" grpId="0" animBg="1"/>
      <p:bldP spid="297993" grpId="0" animBg="1"/>
      <p:bldP spid="297995" grpId="0" animBg="1"/>
      <p:bldP spid="297997" grpId="0" animBg="1"/>
      <p:bldP spid="297998" grpId="0" animBg="1"/>
      <p:bldP spid="298000" grpId="0" animBg="1"/>
      <p:bldP spid="298001" grpId="0" animBg="1"/>
      <p:bldP spid="298002" grpId="0" animBg="1"/>
      <p:bldP spid="298003" grpId="0"/>
      <p:bldP spid="298004" grpId="0" animBg="1"/>
      <p:bldP spid="298005" grpId="0"/>
      <p:bldP spid="298006" grpId="0"/>
      <p:bldP spid="298007" grpId="0" animBg="1"/>
      <p:bldP spid="298008" grpId="0" animBg="1"/>
      <p:bldP spid="298010" grpId="0"/>
      <p:bldP spid="298012" grpId="0"/>
      <p:bldP spid="298016" grpId="0"/>
      <p:bldP spid="298017" grpId="0" animBg="1"/>
      <p:bldP spid="298018" grpId="0"/>
      <p:bldP spid="298019" grpId="0"/>
      <p:bldP spid="298020" grpId="0" animBg="1"/>
      <p:bldP spid="298021" grpId="0" animBg="1"/>
      <p:bldP spid="298023" grpId="0"/>
      <p:bldP spid="298025" grpId="0"/>
      <p:bldP spid="298026" grpId="0" animBg="1"/>
      <p:bldP spid="298027" grpId="0" animBg="1"/>
      <p:bldP spid="298029" grpId="0" animBg="1"/>
      <p:bldP spid="298030" grpId="0" animBg="1"/>
      <p:bldP spid="298031" grpId="0" animBg="1"/>
      <p:bldP spid="2980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1285875"/>
            <a:ext cx="7772400" cy="908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客戶追蹤訂單進度及催貨</a:t>
            </a:r>
          </a:p>
        </p:txBody>
      </p:sp>
      <p:sp>
        <p:nvSpPr>
          <p:cNvPr id="299011" name="Line 3"/>
          <p:cNvSpPr>
            <a:spLocks noChangeShapeType="1"/>
          </p:cNvSpPr>
          <p:nvPr/>
        </p:nvSpPr>
        <p:spPr bwMode="auto">
          <a:xfrm>
            <a:off x="2617788" y="3335338"/>
            <a:ext cx="674687" cy="3444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9013" name="Text Box 5"/>
          <p:cNvSpPr txBox="1">
            <a:spLocks noChangeArrowheads="1"/>
          </p:cNvSpPr>
          <p:nvPr/>
        </p:nvSpPr>
        <p:spPr bwMode="auto">
          <a:xfrm>
            <a:off x="7358063" y="5643563"/>
            <a:ext cx="1147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採購員</a:t>
            </a:r>
          </a:p>
        </p:txBody>
      </p:sp>
      <p:pic>
        <p:nvPicPr>
          <p:cNvPr id="299014" name="Picture 6" descr="BS0079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3621088"/>
            <a:ext cx="1757363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5" name="Picture 7" descr="j02168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0" y="2762250"/>
            <a:ext cx="114776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6" name="AutoShape 8"/>
          <p:cNvSpPr>
            <a:spLocks noChangeArrowheads="1"/>
          </p:cNvSpPr>
          <p:nvPr/>
        </p:nvSpPr>
        <p:spPr bwMode="auto">
          <a:xfrm>
            <a:off x="5386388" y="2360613"/>
            <a:ext cx="1417637" cy="782637"/>
          </a:xfrm>
          <a:prstGeom prst="wedgeRoundRectCallout">
            <a:avLst>
              <a:gd name="adj1" fmla="val -118216"/>
              <a:gd name="adj2" fmla="val 88321"/>
              <a:gd name="adj3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CCECFF">
                  <a:gamma/>
                  <a:tint val="5882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進度如何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何時可以生產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何時可以完工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299017" name="Oval 9"/>
          <p:cNvSpPr>
            <a:spLocks noChangeArrowheads="1"/>
          </p:cNvSpPr>
          <p:nvPr/>
        </p:nvSpPr>
        <p:spPr bwMode="auto">
          <a:xfrm>
            <a:off x="6737350" y="2360613"/>
            <a:ext cx="674688" cy="344487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</a:p>
        </p:txBody>
      </p:sp>
      <p:pic>
        <p:nvPicPr>
          <p:cNvPr id="299018" name="Picture 10" descr="j031017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4643438"/>
            <a:ext cx="10826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9" name="AutoShape 11"/>
          <p:cNvSpPr>
            <a:spLocks noChangeArrowheads="1"/>
          </p:cNvSpPr>
          <p:nvPr/>
        </p:nvSpPr>
        <p:spPr bwMode="auto">
          <a:xfrm>
            <a:off x="6467475" y="4022725"/>
            <a:ext cx="1417638" cy="801688"/>
          </a:xfrm>
          <a:prstGeom prst="wedgeRoundRectCallout">
            <a:avLst>
              <a:gd name="adj1" fmla="val -155157"/>
              <a:gd name="adj2" fmla="val -38542"/>
              <a:gd name="adj3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CCECFF">
                  <a:gamma/>
                  <a:tint val="0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來不及可以緊急進貨嗎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何時到貨呢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299020" name="Oval 12"/>
          <p:cNvSpPr>
            <a:spLocks noChangeArrowheads="1"/>
          </p:cNvSpPr>
          <p:nvPr/>
        </p:nvSpPr>
        <p:spPr bwMode="auto">
          <a:xfrm>
            <a:off x="7546975" y="3794125"/>
            <a:ext cx="676275" cy="342900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</a:p>
        </p:txBody>
      </p:sp>
      <p:pic>
        <p:nvPicPr>
          <p:cNvPr id="299021" name="Picture 13" descr="j019804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5454650"/>
            <a:ext cx="1417638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22" name="AutoShape 14"/>
          <p:cNvSpPr>
            <a:spLocks noChangeArrowheads="1"/>
          </p:cNvSpPr>
          <p:nvPr/>
        </p:nvSpPr>
        <p:spPr bwMode="auto">
          <a:xfrm>
            <a:off x="4913313" y="4710113"/>
            <a:ext cx="1419225" cy="803275"/>
          </a:xfrm>
          <a:prstGeom prst="wedgeRoundRectCallout">
            <a:avLst>
              <a:gd name="adj1" fmla="val -61407"/>
              <a:gd name="adj2" fmla="val -90181"/>
              <a:gd name="adj3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FFFFFF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行程改變計畫的可行性，加錢付費嗎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299023" name="Oval 15"/>
          <p:cNvSpPr>
            <a:spLocks noChangeArrowheads="1"/>
          </p:cNvSpPr>
          <p:nvPr/>
        </p:nvSpPr>
        <p:spPr bwMode="auto">
          <a:xfrm>
            <a:off x="6129338" y="5226050"/>
            <a:ext cx="674687" cy="344488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</a:p>
        </p:txBody>
      </p:sp>
      <p:sp>
        <p:nvSpPr>
          <p:cNvPr id="299024" name="Text Box 16"/>
          <p:cNvSpPr txBox="1">
            <a:spLocks noChangeArrowheads="1"/>
          </p:cNvSpPr>
          <p:nvPr/>
        </p:nvSpPr>
        <p:spPr bwMode="auto">
          <a:xfrm>
            <a:off x="4429125" y="5786438"/>
            <a:ext cx="928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交貨方式</a:t>
            </a:r>
          </a:p>
        </p:txBody>
      </p:sp>
      <p:pic>
        <p:nvPicPr>
          <p:cNvPr id="299025" name="Picture 17" descr="BD04896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5111750"/>
            <a:ext cx="12827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26" name="Text Box 18"/>
          <p:cNvSpPr txBox="1">
            <a:spLocks noChangeArrowheads="1"/>
          </p:cNvSpPr>
          <p:nvPr/>
        </p:nvSpPr>
        <p:spPr bwMode="auto">
          <a:xfrm>
            <a:off x="1785938" y="5786438"/>
            <a:ext cx="1485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定價與成本</a:t>
            </a:r>
          </a:p>
        </p:txBody>
      </p:sp>
      <p:sp>
        <p:nvSpPr>
          <p:cNvPr id="299027" name="AutoShape 19"/>
          <p:cNvSpPr>
            <a:spLocks noChangeArrowheads="1"/>
          </p:cNvSpPr>
          <p:nvPr/>
        </p:nvSpPr>
        <p:spPr bwMode="auto">
          <a:xfrm>
            <a:off x="2346325" y="4652963"/>
            <a:ext cx="1419225" cy="687387"/>
          </a:xfrm>
          <a:prstGeom prst="wedgeRoundRectCallout">
            <a:avLst>
              <a:gd name="adj1" fmla="val 50894"/>
              <a:gd name="adj2" fmla="val -110245"/>
              <a:gd name="adj3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FDFEFF"/>
              </a:gs>
              <a:gs pos="100000">
                <a:srgbClr val="CCE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延遲交貨罰款要多少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可能退貨嗎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</p:txBody>
      </p:sp>
      <p:sp>
        <p:nvSpPr>
          <p:cNvPr id="299028" name="Oval 20"/>
          <p:cNvSpPr>
            <a:spLocks noChangeArrowheads="1"/>
          </p:cNvSpPr>
          <p:nvPr/>
        </p:nvSpPr>
        <p:spPr bwMode="auto">
          <a:xfrm>
            <a:off x="3562350" y="4595813"/>
            <a:ext cx="676275" cy="344487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</a:p>
        </p:txBody>
      </p:sp>
      <p:sp>
        <p:nvSpPr>
          <p:cNvPr id="299029" name="AutoShape 21"/>
          <p:cNvSpPr>
            <a:spLocks noChangeArrowheads="1"/>
          </p:cNvSpPr>
          <p:nvPr/>
        </p:nvSpPr>
        <p:spPr bwMode="auto">
          <a:xfrm>
            <a:off x="2346325" y="3851275"/>
            <a:ext cx="811213" cy="573088"/>
          </a:xfrm>
          <a:prstGeom prst="curvedLeftArrow">
            <a:avLst>
              <a:gd name="adj1" fmla="val 20000"/>
              <a:gd name="adj2" fmla="val 40000"/>
              <a:gd name="adj3" fmla="val 400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2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99031" name="AutoShape 23"/>
          <p:cNvSpPr>
            <a:spLocks noChangeArrowheads="1"/>
          </p:cNvSpPr>
          <p:nvPr/>
        </p:nvSpPr>
        <p:spPr bwMode="auto">
          <a:xfrm>
            <a:off x="1198563" y="3851275"/>
            <a:ext cx="1147762" cy="744538"/>
          </a:xfrm>
          <a:prstGeom prst="curvedRightArrow">
            <a:avLst>
              <a:gd name="adj1" fmla="val 20000"/>
              <a:gd name="adj2" fmla="val 40000"/>
              <a:gd name="adj3" fmla="val 435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2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99032" name="Text Box 24"/>
          <p:cNvSpPr txBox="1">
            <a:spLocks noChangeArrowheads="1"/>
          </p:cNvSpPr>
          <p:nvPr/>
        </p:nvSpPr>
        <p:spPr bwMode="auto">
          <a:xfrm>
            <a:off x="1500188" y="4000500"/>
            <a:ext cx="1890712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溝通再溝通</a:t>
            </a:r>
          </a:p>
        </p:txBody>
      </p:sp>
      <p:pic>
        <p:nvPicPr>
          <p:cNvPr id="299035" name="Picture 27" descr="PE01846_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762250"/>
            <a:ext cx="16891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36" name="Text Box 28"/>
          <p:cNvSpPr txBox="1">
            <a:spLocks noChangeArrowheads="1"/>
          </p:cNvSpPr>
          <p:nvPr/>
        </p:nvSpPr>
        <p:spPr bwMode="auto">
          <a:xfrm>
            <a:off x="996950" y="2533650"/>
            <a:ext cx="14176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</a:t>
            </a:r>
            <a:r>
              <a:rPr kumimoji="0" lang="en-US" altLang="zh-TW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催貨</a:t>
            </a:r>
          </a:p>
        </p:txBody>
      </p:sp>
      <p:sp>
        <p:nvSpPr>
          <p:cNvPr id="299037" name="Oval 29"/>
          <p:cNvSpPr>
            <a:spLocks noChangeArrowheads="1"/>
          </p:cNvSpPr>
          <p:nvPr/>
        </p:nvSpPr>
        <p:spPr bwMode="auto">
          <a:xfrm>
            <a:off x="2211388" y="2533650"/>
            <a:ext cx="676275" cy="342900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</a:p>
        </p:txBody>
      </p:sp>
      <p:pic>
        <p:nvPicPr>
          <p:cNvPr id="299038" name="Picture 30" descr="BD07052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3163888"/>
            <a:ext cx="1490663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39" name="Text Box 31"/>
          <p:cNvSpPr txBox="1">
            <a:spLocks noChangeArrowheads="1"/>
          </p:cNvSpPr>
          <p:nvPr/>
        </p:nvSpPr>
        <p:spPr bwMode="auto">
          <a:xfrm>
            <a:off x="2786063" y="3286125"/>
            <a:ext cx="1417637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</a:t>
            </a:r>
          </a:p>
        </p:txBody>
      </p:sp>
      <p:sp>
        <p:nvSpPr>
          <p:cNvPr id="299040" name="AutoShape 32"/>
          <p:cNvSpPr>
            <a:spLocks noChangeArrowheads="1"/>
          </p:cNvSpPr>
          <p:nvPr/>
        </p:nvSpPr>
        <p:spPr bwMode="auto">
          <a:xfrm>
            <a:off x="3714750" y="2500313"/>
            <a:ext cx="1282700" cy="687387"/>
          </a:xfrm>
          <a:prstGeom prst="irregularSeal2">
            <a:avLst/>
          </a:prstGeom>
          <a:gradFill rotWithShape="0">
            <a:gsLst>
              <a:gs pos="0">
                <a:srgbClr val="FFCCFF">
                  <a:gamma/>
                  <a:tint val="0"/>
                  <a:invGamma/>
                </a:srgbClr>
              </a:gs>
              <a:gs pos="100000">
                <a:srgbClr val="FFCC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頭痛</a:t>
            </a:r>
          </a:p>
        </p:txBody>
      </p:sp>
      <p:sp>
        <p:nvSpPr>
          <p:cNvPr id="299041" name="AutoShape 33"/>
          <p:cNvSpPr>
            <a:spLocks noChangeArrowheads="1"/>
          </p:cNvSpPr>
          <p:nvPr/>
        </p:nvSpPr>
        <p:spPr bwMode="auto">
          <a:xfrm>
            <a:off x="2857500" y="2714625"/>
            <a:ext cx="1282700" cy="687388"/>
          </a:xfrm>
          <a:prstGeom prst="irregularSeal2">
            <a:avLst/>
          </a:prstGeom>
          <a:gradFill rotWithShape="0">
            <a:gsLst>
              <a:gs pos="0">
                <a:srgbClr val="FFCCFF"/>
              </a:gs>
              <a:gs pos="100000">
                <a:srgbClr val="FFCCFF">
                  <a:gamma/>
                  <a:tint val="0"/>
                  <a:invGamma/>
                </a:srgbClr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心急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7572375" y="2500313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200" b="1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生產線與包商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29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29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29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9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9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9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9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8" dur="500"/>
                                        <p:tgtEl>
                                          <p:spTgt spid="299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1" dur="5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4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7" dur="500"/>
                                        <p:tgtEl>
                                          <p:spTgt spid="29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99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29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29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29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500"/>
                                        <p:tgtEl>
                                          <p:spTgt spid="29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29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29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 animBg="1"/>
      <p:bldP spid="299011" grpId="0" animBg="1"/>
      <p:bldP spid="299013" grpId="0"/>
      <p:bldP spid="299016" grpId="0" animBg="1"/>
      <p:bldP spid="299017" grpId="0" animBg="1"/>
      <p:bldP spid="299019" grpId="0" animBg="1"/>
      <p:bldP spid="299020" grpId="0" animBg="1"/>
      <p:bldP spid="299022" grpId="0" animBg="1"/>
      <p:bldP spid="299023" grpId="0" animBg="1"/>
      <p:bldP spid="299024" grpId="0"/>
      <p:bldP spid="299026" grpId="0"/>
      <p:bldP spid="299027" grpId="0" animBg="1"/>
      <p:bldP spid="299028" grpId="0" animBg="1"/>
      <p:bldP spid="299029" grpId="0" animBg="1"/>
      <p:bldP spid="299031" grpId="0" animBg="1"/>
      <p:bldP spid="299032" grpId="0"/>
      <p:bldP spid="299036" grpId="0"/>
      <p:bldP spid="299037" grpId="0" animBg="1"/>
      <p:bldP spid="299039" grpId="0"/>
      <p:bldP spid="299040" grpId="0" animBg="1"/>
      <p:bldP spid="299041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1285875"/>
            <a:ext cx="7572375" cy="1111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努力思考</a:t>
            </a:r>
            <a:endParaRPr lang="zh-TW" altLang="en-US" dirty="0">
              <a:effectLst>
                <a:outerShdw blurRad="38100" dist="38100" dir="2700000" algn="tl">
                  <a:srgbClr val="C0C0C0"/>
                </a:outerShdw>
              </a:effectLst>
              <a:latin typeface="華康隸書體W7" pitchFamily="65" charset="-120"/>
            </a:endParaRPr>
          </a:p>
        </p:txBody>
      </p:sp>
      <p:sp>
        <p:nvSpPr>
          <p:cNvPr id="300035" name="Text Box 3"/>
          <p:cNvSpPr txBox="1">
            <a:spLocks noChangeArrowheads="1"/>
          </p:cNvSpPr>
          <p:nvPr/>
        </p:nvSpPr>
        <p:spPr bwMode="auto">
          <a:xfrm>
            <a:off x="500063" y="2500313"/>
            <a:ext cx="8286750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7675" indent="-447675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lnSpc>
                <a:spcPts val="2600"/>
              </a:lnSpc>
              <a:spcBef>
                <a:spcPct val="50000"/>
              </a:spcBef>
              <a:buClr>
                <a:srgbClr val="FF0000"/>
              </a:buClr>
              <a:buSzPct val="65000"/>
              <a:buFont typeface="Wingdings" pitchFamily="2" charset="2"/>
              <a:buChar char="u"/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Q1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：如果您的生產據點來自世界不同的區域時，您如何有效的聯繫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這些及時的資訊，而資訊回應的時效被備客戶所接受？</a:t>
            </a:r>
            <a:endParaRPr kumimoji="0" lang="en-US" altLang="zh-TW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  <a:buClr>
                <a:srgbClr val="FF0000"/>
              </a:buClr>
              <a:buSzPct val="65000"/>
              <a:buFont typeface="Wingdings" pitchFamily="2" charset="2"/>
              <a:buChar char="u"/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Q2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：如果營運總部的分工是這麼的複雜、多語言多溝通平台？你要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怎麼辦？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如何確保這些資訊不會有認知上及溝通上或條件基本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上的差異呢？</a:t>
            </a:r>
            <a:endParaRPr kumimoji="0" lang="en-US" altLang="zh-TW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ts val="2600"/>
              </a:lnSpc>
              <a:spcBef>
                <a:spcPct val="50000"/>
              </a:spcBef>
              <a:buClr>
                <a:srgbClr val="FF0000"/>
              </a:buClr>
              <a:buSzPct val="65000"/>
              <a:buFont typeface="Wingdings" pitchFamily="2" charset="2"/>
              <a:buChar char="u"/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Q3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：當企業的營運組織如果變得越來越大，分工越來越細時，所有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的資訊都必須靠人與人的傳遞與彙整，會發生什麼事情呢？時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間差異、認知差異、效率差異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1000"/>
                                        <p:tgtEl>
                                          <p:spTgt spid="300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1000"/>
                                        <p:tgtEl>
                                          <p:spTgt spid="300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1000"/>
                                        <p:tgtEl>
                                          <p:spTgt spid="300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99" name="Rectangle 43"/>
          <p:cNvSpPr>
            <a:spLocks noChangeArrowheads="1"/>
          </p:cNvSpPr>
          <p:nvPr/>
        </p:nvSpPr>
        <p:spPr bwMode="auto">
          <a:xfrm>
            <a:off x="500063" y="2214563"/>
            <a:ext cx="8143875" cy="45005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6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85813" y="1428750"/>
            <a:ext cx="7772400" cy="64928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化後的業務單位資訊資料管理模式</a:t>
            </a:r>
          </a:p>
        </p:txBody>
      </p:sp>
      <p:pic>
        <p:nvPicPr>
          <p:cNvPr id="301059" name="Picture 3" descr="PE017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2308225"/>
            <a:ext cx="12890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0" name="Picture 4" descr="j02503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286125"/>
            <a:ext cx="1858962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786063" y="5357813"/>
            <a:ext cx="14859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資料庫</a:t>
            </a:r>
          </a:p>
        </p:txBody>
      </p:sp>
      <p:sp>
        <p:nvSpPr>
          <p:cNvPr id="301062" name="AutoShape 6"/>
          <p:cNvSpPr>
            <a:spLocks noChangeArrowheads="1"/>
          </p:cNvSpPr>
          <p:nvPr/>
        </p:nvSpPr>
        <p:spPr bwMode="auto">
          <a:xfrm>
            <a:off x="4697413" y="2474913"/>
            <a:ext cx="1012825" cy="555625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客戶資料</a:t>
            </a:r>
          </a:p>
        </p:txBody>
      </p:sp>
      <p:sp>
        <p:nvSpPr>
          <p:cNvPr id="301063" name="AutoShape 7"/>
          <p:cNvSpPr>
            <a:spLocks noChangeArrowheads="1"/>
          </p:cNvSpPr>
          <p:nvPr/>
        </p:nvSpPr>
        <p:spPr bwMode="auto">
          <a:xfrm>
            <a:off x="4697413" y="3697288"/>
            <a:ext cx="1012825" cy="555625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訂價成本</a:t>
            </a:r>
          </a:p>
        </p:txBody>
      </p:sp>
      <p:sp>
        <p:nvSpPr>
          <p:cNvPr id="301064" name="AutoShape 8"/>
          <p:cNvSpPr>
            <a:spLocks noChangeArrowheads="1"/>
          </p:cNvSpPr>
          <p:nvPr/>
        </p:nvSpPr>
        <p:spPr bwMode="auto">
          <a:xfrm>
            <a:off x="4697413" y="5087938"/>
            <a:ext cx="1012825" cy="555625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BOM</a:t>
            </a: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</a:p>
        </p:txBody>
      </p:sp>
      <p:sp>
        <p:nvSpPr>
          <p:cNvPr id="301065" name="AutoShape 9"/>
          <p:cNvSpPr>
            <a:spLocks noChangeArrowheads="1"/>
          </p:cNvSpPr>
          <p:nvPr/>
        </p:nvSpPr>
        <p:spPr bwMode="auto">
          <a:xfrm>
            <a:off x="4714875" y="5715000"/>
            <a:ext cx="1012825" cy="555625"/>
          </a:xfrm>
          <a:prstGeom prst="flowChartMagneticDisk">
            <a:avLst/>
          </a:prstGeom>
          <a:gradFill rotWithShape="0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製令資料</a:t>
            </a:r>
          </a:p>
        </p:txBody>
      </p:sp>
      <p:sp>
        <p:nvSpPr>
          <p:cNvPr id="301067" name="AutoShape 11"/>
          <p:cNvSpPr>
            <a:spLocks noChangeArrowheads="1"/>
          </p:cNvSpPr>
          <p:nvPr/>
        </p:nvSpPr>
        <p:spPr bwMode="auto">
          <a:xfrm>
            <a:off x="5643563" y="3071813"/>
            <a:ext cx="1012825" cy="555625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報價資料</a:t>
            </a:r>
          </a:p>
        </p:txBody>
      </p:sp>
      <p:sp>
        <p:nvSpPr>
          <p:cNvPr id="301068" name="AutoShape 12"/>
          <p:cNvSpPr>
            <a:spLocks noChangeArrowheads="1"/>
          </p:cNvSpPr>
          <p:nvPr/>
        </p:nvSpPr>
        <p:spPr bwMode="auto">
          <a:xfrm>
            <a:off x="4697413" y="3086100"/>
            <a:ext cx="1012825" cy="555625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訂單銷貨</a:t>
            </a:r>
          </a:p>
        </p:txBody>
      </p:sp>
      <p:sp>
        <p:nvSpPr>
          <p:cNvPr id="301069" name="AutoShape 13"/>
          <p:cNvSpPr>
            <a:spLocks noChangeArrowheads="1"/>
          </p:cNvSpPr>
          <p:nvPr/>
        </p:nvSpPr>
        <p:spPr bwMode="auto">
          <a:xfrm>
            <a:off x="4697413" y="4419600"/>
            <a:ext cx="1012825" cy="557213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庫存資料</a:t>
            </a:r>
          </a:p>
        </p:txBody>
      </p:sp>
      <p:pic>
        <p:nvPicPr>
          <p:cNvPr id="301070" name="Picture 14" descr="PE017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5857875"/>
            <a:ext cx="12890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71" name="Picture 15" descr="PE017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286125"/>
            <a:ext cx="12890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72" name="Picture 16" descr="BD05502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52913"/>
            <a:ext cx="1554162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73" name="Picture 17" descr="BD09278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5214938"/>
            <a:ext cx="8112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74" name="Picture 18" descr="PE017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286250"/>
            <a:ext cx="12890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75" name="AutoShape 19"/>
          <p:cNvSpPr>
            <a:spLocks noChangeArrowheads="1"/>
          </p:cNvSpPr>
          <p:nvPr/>
        </p:nvSpPr>
        <p:spPr bwMode="auto">
          <a:xfrm>
            <a:off x="5072063" y="6072188"/>
            <a:ext cx="1012825" cy="555625"/>
          </a:xfrm>
          <a:prstGeom prst="flowChartMagneticDisk">
            <a:avLst/>
          </a:prstGeom>
          <a:gradFill rotWithShape="0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製程資料</a:t>
            </a:r>
          </a:p>
        </p:txBody>
      </p:sp>
      <p:sp>
        <p:nvSpPr>
          <p:cNvPr id="301076" name="Text Box 20"/>
          <p:cNvSpPr txBox="1">
            <a:spLocks noChangeArrowheads="1"/>
          </p:cNvSpPr>
          <p:nvPr/>
        </p:nvSpPr>
        <p:spPr bwMode="auto">
          <a:xfrm>
            <a:off x="6429375" y="3643313"/>
            <a:ext cx="60801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</a:t>
            </a:r>
          </a:p>
        </p:txBody>
      </p:sp>
      <p:sp>
        <p:nvSpPr>
          <p:cNvPr id="301077" name="Text Box 21"/>
          <p:cNvSpPr txBox="1">
            <a:spLocks noChangeArrowheads="1"/>
          </p:cNvSpPr>
          <p:nvPr/>
        </p:nvSpPr>
        <p:spPr bwMode="auto">
          <a:xfrm>
            <a:off x="6429375" y="2428875"/>
            <a:ext cx="60801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</a:t>
            </a:r>
          </a:p>
        </p:txBody>
      </p:sp>
      <p:sp>
        <p:nvSpPr>
          <p:cNvPr id="301078" name="Text Box 22"/>
          <p:cNvSpPr txBox="1">
            <a:spLocks noChangeArrowheads="1"/>
          </p:cNvSpPr>
          <p:nvPr/>
        </p:nvSpPr>
        <p:spPr bwMode="auto">
          <a:xfrm>
            <a:off x="6572250" y="4572000"/>
            <a:ext cx="8112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資材</a:t>
            </a:r>
            <a:endParaRPr kumimoji="0" lang="en-US" altLang="zh-TW" sz="16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1079" name="Text Box 23"/>
          <p:cNvSpPr txBox="1">
            <a:spLocks noChangeArrowheads="1"/>
          </p:cNvSpPr>
          <p:nvPr/>
        </p:nvSpPr>
        <p:spPr bwMode="auto">
          <a:xfrm>
            <a:off x="6791325" y="5976938"/>
            <a:ext cx="6080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生管</a:t>
            </a:r>
          </a:p>
        </p:txBody>
      </p:sp>
      <p:sp>
        <p:nvSpPr>
          <p:cNvPr id="301080" name="AutoShape 24"/>
          <p:cNvSpPr>
            <a:spLocks noChangeArrowheads="1"/>
          </p:cNvSpPr>
          <p:nvPr/>
        </p:nvSpPr>
        <p:spPr bwMode="auto">
          <a:xfrm>
            <a:off x="5507038" y="4252913"/>
            <a:ext cx="1014412" cy="557212"/>
          </a:xfrm>
          <a:prstGeom prst="flowChartMagneticDisk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商品資料</a:t>
            </a:r>
          </a:p>
        </p:txBody>
      </p:sp>
      <p:sp>
        <p:nvSpPr>
          <p:cNvPr id="301081" name="Text Box 25"/>
          <p:cNvSpPr txBox="1">
            <a:spLocks noChangeArrowheads="1"/>
          </p:cNvSpPr>
          <p:nvPr/>
        </p:nvSpPr>
        <p:spPr bwMode="auto">
          <a:xfrm>
            <a:off x="6643688" y="5500688"/>
            <a:ext cx="81121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研發</a:t>
            </a:r>
          </a:p>
        </p:txBody>
      </p:sp>
      <p:sp>
        <p:nvSpPr>
          <p:cNvPr id="301082" name="Line 26"/>
          <p:cNvSpPr>
            <a:spLocks noChangeShapeType="1"/>
          </p:cNvSpPr>
          <p:nvPr/>
        </p:nvSpPr>
        <p:spPr bwMode="auto">
          <a:xfrm flipH="1">
            <a:off x="5715000" y="2786063"/>
            <a:ext cx="1214438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3" name="Line 27"/>
          <p:cNvSpPr>
            <a:spLocks noChangeShapeType="1"/>
          </p:cNvSpPr>
          <p:nvPr/>
        </p:nvSpPr>
        <p:spPr bwMode="auto">
          <a:xfrm flipH="1" flipV="1">
            <a:off x="5857875" y="4000500"/>
            <a:ext cx="1071563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4" name="Line 28"/>
          <p:cNvSpPr>
            <a:spLocks noChangeShapeType="1"/>
          </p:cNvSpPr>
          <p:nvPr/>
        </p:nvSpPr>
        <p:spPr bwMode="auto">
          <a:xfrm flipH="1">
            <a:off x="6715125" y="3071813"/>
            <a:ext cx="500063" cy="2857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5" name="Line 29"/>
          <p:cNvSpPr>
            <a:spLocks noChangeShapeType="1"/>
          </p:cNvSpPr>
          <p:nvPr/>
        </p:nvSpPr>
        <p:spPr bwMode="auto">
          <a:xfrm>
            <a:off x="4425950" y="2752725"/>
            <a:ext cx="3175" cy="3390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6" name="Line 30"/>
          <p:cNvSpPr>
            <a:spLocks noChangeShapeType="1"/>
          </p:cNvSpPr>
          <p:nvPr/>
        </p:nvSpPr>
        <p:spPr bwMode="auto">
          <a:xfrm flipH="1">
            <a:off x="4425950" y="6143625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H="1">
            <a:off x="4425950" y="5365750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H="1">
            <a:off x="4425950" y="4641850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 flipH="1">
            <a:off x="4425950" y="3975100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0" name="Line 34"/>
          <p:cNvSpPr>
            <a:spLocks noChangeShapeType="1"/>
          </p:cNvSpPr>
          <p:nvPr/>
        </p:nvSpPr>
        <p:spPr bwMode="auto">
          <a:xfrm flipH="1">
            <a:off x="4425950" y="3419475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1" name="Line 35"/>
          <p:cNvSpPr>
            <a:spLocks noChangeShapeType="1"/>
          </p:cNvSpPr>
          <p:nvPr/>
        </p:nvSpPr>
        <p:spPr bwMode="auto">
          <a:xfrm flipH="1">
            <a:off x="4425950" y="2752725"/>
            <a:ext cx="2714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2" name="Line 36"/>
          <p:cNvSpPr>
            <a:spLocks noChangeShapeType="1"/>
          </p:cNvSpPr>
          <p:nvPr/>
        </p:nvSpPr>
        <p:spPr bwMode="auto">
          <a:xfrm flipH="1">
            <a:off x="4021138" y="4419600"/>
            <a:ext cx="338137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3" name="Line 37"/>
          <p:cNvSpPr>
            <a:spLocks noChangeShapeType="1"/>
          </p:cNvSpPr>
          <p:nvPr/>
        </p:nvSpPr>
        <p:spPr bwMode="auto">
          <a:xfrm flipV="1">
            <a:off x="2071688" y="4572000"/>
            <a:ext cx="608012" cy="3333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4" name="Line 38"/>
          <p:cNvSpPr>
            <a:spLocks noChangeShapeType="1"/>
          </p:cNvSpPr>
          <p:nvPr/>
        </p:nvSpPr>
        <p:spPr bwMode="auto">
          <a:xfrm flipH="1" flipV="1">
            <a:off x="5929313" y="4929188"/>
            <a:ext cx="1071562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5" name="Line 39"/>
          <p:cNvSpPr>
            <a:spLocks noChangeShapeType="1"/>
          </p:cNvSpPr>
          <p:nvPr/>
        </p:nvSpPr>
        <p:spPr bwMode="auto">
          <a:xfrm flipH="1">
            <a:off x="5786438" y="5429250"/>
            <a:ext cx="142875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6" name="Line 40"/>
          <p:cNvSpPr>
            <a:spLocks noChangeShapeType="1"/>
          </p:cNvSpPr>
          <p:nvPr/>
        </p:nvSpPr>
        <p:spPr bwMode="auto">
          <a:xfrm flipH="1" flipV="1">
            <a:off x="6143625" y="6429375"/>
            <a:ext cx="914400" cy="7938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1097" name="Rectangle 41"/>
          <p:cNvSpPr>
            <a:spLocks noChangeArrowheads="1"/>
          </p:cNvSpPr>
          <p:nvPr/>
        </p:nvSpPr>
        <p:spPr bwMode="auto">
          <a:xfrm>
            <a:off x="571500" y="2286000"/>
            <a:ext cx="38576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資訊規格標準了、即時了、維護及查詢組織分工明確了</a:t>
            </a:r>
          </a:p>
        </p:txBody>
      </p:sp>
      <p:sp>
        <p:nvSpPr>
          <p:cNvPr id="301098" name="Text Box 42"/>
          <p:cNvSpPr txBox="1">
            <a:spLocks noChangeArrowheads="1"/>
          </p:cNvSpPr>
          <p:nvPr/>
        </p:nvSpPr>
        <p:spPr bwMode="auto">
          <a:xfrm>
            <a:off x="912813" y="5532438"/>
            <a:ext cx="12160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業務人員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30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30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30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0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0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30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30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30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0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7" dur="500"/>
                                        <p:tgtEl>
                                          <p:spTgt spid="30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1" dur="500"/>
                                        <p:tgtEl>
                                          <p:spTgt spid="30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5" dur="500"/>
                                        <p:tgtEl>
                                          <p:spTgt spid="30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9" dur="500"/>
                                        <p:tgtEl>
                                          <p:spTgt spid="30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4" dur="500"/>
                                        <p:tgtEl>
                                          <p:spTgt spid="30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8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30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6" dur="5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0" dur="500"/>
                                        <p:tgtEl>
                                          <p:spTgt spid="30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0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46" dur="500"/>
                                        <p:tgtEl>
                                          <p:spTgt spid="30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0" dur="5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4" dur="500"/>
                                        <p:tgtEl>
                                          <p:spTgt spid="30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9" dur="500"/>
                                        <p:tgtEl>
                                          <p:spTgt spid="30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3" dur="500"/>
                                        <p:tgtEl>
                                          <p:spTgt spid="30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7" dur="500"/>
                                        <p:tgtEl>
                                          <p:spTgt spid="30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1" dur="500"/>
                                        <p:tgtEl>
                                          <p:spTgt spid="30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99" grpId="0" animBg="1"/>
      <p:bldP spid="301058" grpId="0" animBg="1"/>
      <p:bldP spid="301061" grpId="0"/>
      <p:bldP spid="301062" grpId="0" animBg="1"/>
      <p:bldP spid="301063" grpId="0" animBg="1"/>
      <p:bldP spid="301064" grpId="0" animBg="1"/>
      <p:bldP spid="301065" grpId="0" animBg="1"/>
      <p:bldP spid="301067" grpId="0" animBg="1"/>
      <p:bldP spid="301068" grpId="0" animBg="1"/>
      <p:bldP spid="301069" grpId="0" animBg="1"/>
      <p:bldP spid="301075" grpId="0" animBg="1"/>
      <p:bldP spid="301076" grpId="0"/>
      <p:bldP spid="301077" grpId="0"/>
      <p:bldP spid="301078" grpId="0"/>
      <p:bldP spid="301079" grpId="0"/>
      <p:bldP spid="301080" grpId="0" animBg="1"/>
      <p:bldP spid="301081" grpId="0"/>
      <p:bldP spid="301082" grpId="0" animBg="1"/>
      <p:bldP spid="301083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 animBg="1"/>
      <p:bldP spid="301094" grpId="0" animBg="1"/>
      <p:bldP spid="301095" grpId="0" animBg="1"/>
      <p:bldP spid="301096" grpId="0" animBg="1"/>
      <p:bldP spid="301097" grpId="0"/>
      <p:bldP spid="3010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15" name="Rectangle 35"/>
          <p:cNvSpPr>
            <a:spLocks noChangeArrowheads="1"/>
          </p:cNvSpPr>
          <p:nvPr/>
        </p:nvSpPr>
        <p:spPr bwMode="auto">
          <a:xfrm>
            <a:off x="381000" y="2286000"/>
            <a:ext cx="8334375" cy="4489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 sz="16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1428750"/>
            <a:ext cx="8420100" cy="609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企業從接單到出貨變成一連續資料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轉換的</a:t>
            </a: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程序</a:t>
            </a:r>
          </a:p>
        </p:txBody>
      </p:sp>
      <p:pic>
        <p:nvPicPr>
          <p:cNvPr id="302083" name="Picture 3" descr="PE01846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752725"/>
            <a:ext cx="13827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084" name="Picture 4" descr="BD05502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00313"/>
            <a:ext cx="19240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085" name="Picture 5" descr="j02503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4910138"/>
            <a:ext cx="184308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86" name="Line 6"/>
          <p:cNvSpPr>
            <a:spLocks noChangeShapeType="1"/>
          </p:cNvSpPr>
          <p:nvPr/>
        </p:nvSpPr>
        <p:spPr bwMode="auto">
          <a:xfrm>
            <a:off x="3827463" y="3219450"/>
            <a:ext cx="1201737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87" name="AutoShape 7"/>
          <p:cNvSpPr>
            <a:spLocks noChangeArrowheads="1"/>
          </p:cNvSpPr>
          <p:nvPr/>
        </p:nvSpPr>
        <p:spPr bwMode="auto">
          <a:xfrm>
            <a:off x="3071813" y="3929063"/>
            <a:ext cx="962025" cy="525462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</a:t>
            </a:r>
          </a:p>
        </p:txBody>
      </p:sp>
      <p:sp>
        <p:nvSpPr>
          <p:cNvPr id="302088" name="Line 8"/>
          <p:cNvSpPr>
            <a:spLocks noChangeShapeType="1"/>
          </p:cNvSpPr>
          <p:nvPr/>
        </p:nvSpPr>
        <p:spPr bwMode="auto">
          <a:xfrm flipH="1">
            <a:off x="2305050" y="3627438"/>
            <a:ext cx="0" cy="12827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89" name="Line 9"/>
          <p:cNvSpPr>
            <a:spLocks noChangeShapeType="1"/>
          </p:cNvSpPr>
          <p:nvPr/>
        </p:nvSpPr>
        <p:spPr bwMode="auto">
          <a:xfrm>
            <a:off x="4227513" y="3976688"/>
            <a:ext cx="1122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90" name="AutoShape 10"/>
          <p:cNvSpPr>
            <a:spLocks noChangeArrowheads="1"/>
          </p:cNvSpPr>
          <p:nvPr/>
        </p:nvSpPr>
        <p:spPr bwMode="auto">
          <a:xfrm>
            <a:off x="1343025" y="5200650"/>
            <a:ext cx="720725" cy="1049338"/>
          </a:xfrm>
          <a:prstGeom prst="flowChartMagneticDisk">
            <a:avLst/>
          </a:prstGeom>
          <a:gradFill rotWithShape="0">
            <a:gsLst>
              <a:gs pos="0">
                <a:srgbClr val="FFCCFF"/>
              </a:gs>
              <a:gs pos="50000">
                <a:srgbClr val="FFCCFF">
                  <a:gamma/>
                  <a:tint val="0"/>
                  <a:invGamma/>
                </a:srgbClr>
              </a:gs>
              <a:gs pos="100000">
                <a:srgbClr val="FF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資料庫</a:t>
            </a:r>
          </a:p>
        </p:txBody>
      </p:sp>
      <p:sp>
        <p:nvSpPr>
          <p:cNvPr id="302091" name="Line 11"/>
          <p:cNvSpPr>
            <a:spLocks noChangeShapeType="1"/>
          </p:cNvSpPr>
          <p:nvPr/>
        </p:nvSpPr>
        <p:spPr bwMode="auto">
          <a:xfrm>
            <a:off x="3429000" y="3500438"/>
            <a:ext cx="0" cy="34925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92" name="AutoShape 12"/>
          <p:cNvSpPr>
            <a:spLocks noChangeArrowheads="1"/>
          </p:cNvSpPr>
          <p:nvPr/>
        </p:nvSpPr>
        <p:spPr bwMode="auto">
          <a:xfrm>
            <a:off x="5349875" y="3860800"/>
            <a:ext cx="962025" cy="523875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</a:t>
            </a:r>
          </a:p>
        </p:txBody>
      </p:sp>
      <p:sp>
        <p:nvSpPr>
          <p:cNvPr id="302093" name="Line 13"/>
          <p:cNvSpPr>
            <a:spLocks noChangeShapeType="1"/>
          </p:cNvSpPr>
          <p:nvPr/>
        </p:nvSpPr>
        <p:spPr bwMode="auto">
          <a:xfrm flipH="1">
            <a:off x="4227513" y="4210050"/>
            <a:ext cx="1122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94" name="Line 14"/>
          <p:cNvSpPr>
            <a:spLocks noChangeShapeType="1"/>
          </p:cNvSpPr>
          <p:nvPr/>
        </p:nvSpPr>
        <p:spPr bwMode="auto">
          <a:xfrm>
            <a:off x="3714750" y="4429125"/>
            <a:ext cx="0" cy="357188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95" name="Line 15"/>
          <p:cNvSpPr>
            <a:spLocks noChangeShapeType="1"/>
          </p:cNvSpPr>
          <p:nvPr/>
        </p:nvSpPr>
        <p:spPr bwMode="auto">
          <a:xfrm flipV="1">
            <a:off x="2500313" y="5072063"/>
            <a:ext cx="1071562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096" name="AutoShape 16"/>
          <p:cNvSpPr>
            <a:spLocks noChangeArrowheads="1"/>
          </p:cNvSpPr>
          <p:nvPr/>
        </p:nvSpPr>
        <p:spPr bwMode="auto">
          <a:xfrm>
            <a:off x="3586163" y="4910138"/>
            <a:ext cx="962025" cy="523875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客戶訂單</a:t>
            </a:r>
          </a:p>
        </p:txBody>
      </p:sp>
      <p:sp>
        <p:nvSpPr>
          <p:cNvPr id="302097" name="Oval 17"/>
          <p:cNvSpPr>
            <a:spLocks noChangeArrowheads="1"/>
          </p:cNvSpPr>
          <p:nvPr/>
        </p:nvSpPr>
        <p:spPr bwMode="auto">
          <a:xfrm>
            <a:off x="5108575" y="4792663"/>
            <a:ext cx="1603375" cy="525462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生產製造</a:t>
            </a:r>
          </a:p>
        </p:txBody>
      </p:sp>
      <p:sp>
        <p:nvSpPr>
          <p:cNvPr id="302098" name="AutoShape 18"/>
          <p:cNvSpPr>
            <a:spLocks noChangeArrowheads="1"/>
          </p:cNvSpPr>
          <p:nvPr/>
        </p:nvSpPr>
        <p:spPr bwMode="auto">
          <a:xfrm>
            <a:off x="5189538" y="5608638"/>
            <a:ext cx="962025" cy="525462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銷貨單</a:t>
            </a:r>
          </a:p>
        </p:txBody>
      </p:sp>
      <p:sp>
        <p:nvSpPr>
          <p:cNvPr id="302099" name="Line 19"/>
          <p:cNvSpPr>
            <a:spLocks noChangeShapeType="1"/>
          </p:cNvSpPr>
          <p:nvPr/>
        </p:nvSpPr>
        <p:spPr bwMode="auto">
          <a:xfrm>
            <a:off x="4357688" y="5429250"/>
            <a:ext cx="785812" cy="357188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00" name="Line 20"/>
          <p:cNvSpPr>
            <a:spLocks noChangeShapeType="1"/>
          </p:cNvSpPr>
          <p:nvPr/>
        </p:nvSpPr>
        <p:spPr bwMode="auto">
          <a:xfrm>
            <a:off x="3571875" y="5929313"/>
            <a:ext cx="157162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01" name="AutoShape 21"/>
          <p:cNvSpPr>
            <a:spLocks noChangeArrowheads="1"/>
          </p:cNvSpPr>
          <p:nvPr/>
        </p:nvSpPr>
        <p:spPr bwMode="auto">
          <a:xfrm>
            <a:off x="6791325" y="5900738"/>
            <a:ext cx="1203325" cy="466725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對帳單</a:t>
            </a:r>
          </a:p>
        </p:txBody>
      </p:sp>
      <p:sp>
        <p:nvSpPr>
          <p:cNvPr id="302102" name="AutoShape 22"/>
          <p:cNvSpPr>
            <a:spLocks noChangeArrowheads="1"/>
          </p:cNvSpPr>
          <p:nvPr/>
        </p:nvSpPr>
        <p:spPr bwMode="auto">
          <a:xfrm>
            <a:off x="7192963" y="2986088"/>
            <a:ext cx="1041400" cy="641350"/>
          </a:xfrm>
          <a:prstGeom prst="flowChartDocument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收款單</a:t>
            </a:r>
          </a:p>
        </p:txBody>
      </p:sp>
      <p:sp>
        <p:nvSpPr>
          <p:cNvPr id="302103" name="Line 23"/>
          <p:cNvSpPr>
            <a:spLocks noChangeShapeType="1"/>
          </p:cNvSpPr>
          <p:nvPr/>
        </p:nvSpPr>
        <p:spPr bwMode="auto">
          <a:xfrm>
            <a:off x="6215063" y="6072188"/>
            <a:ext cx="571500" cy="7143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04" name="Line 24"/>
          <p:cNvSpPr>
            <a:spLocks noChangeShapeType="1"/>
          </p:cNvSpPr>
          <p:nvPr/>
        </p:nvSpPr>
        <p:spPr bwMode="auto">
          <a:xfrm>
            <a:off x="6500813" y="3214688"/>
            <a:ext cx="692150" cy="4762"/>
          </a:xfrm>
          <a:prstGeom prst="line">
            <a:avLst/>
          </a:prstGeom>
          <a:noFill/>
          <a:ln w="571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05" name="Line 25"/>
          <p:cNvSpPr>
            <a:spLocks noChangeShapeType="1"/>
          </p:cNvSpPr>
          <p:nvPr/>
        </p:nvSpPr>
        <p:spPr bwMode="auto">
          <a:xfrm flipH="1">
            <a:off x="7673975" y="3627438"/>
            <a:ext cx="0" cy="2273300"/>
          </a:xfrm>
          <a:prstGeom prst="line">
            <a:avLst/>
          </a:prstGeom>
          <a:noFill/>
          <a:ln w="571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06" name="Text Box 26"/>
          <p:cNvSpPr txBox="1">
            <a:spLocks noChangeArrowheads="1"/>
          </p:cNvSpPr>
          <p:nvPr/>
        </p:nvSpPr>
        <p:spPr bwMode="auto">
          <a:xfrm>
            <a:off x="857250" y="6357938"/>
            <a:ext cx="1924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ERP-system</a:t>
            </a:r>
          </a:p>
        </p:txBody>
      </p:sp>
      <p:sp>
        <p:nvSpPr>
          <p:cNvPr id="302107" name="Oval 27"/>
          <p:cNvSpPr>
            <a:spLocks noChangeArrowheads="1"/>
          </p:cNvSpPr>
          <p:nvPr/>
        </p:nvSpPr>
        <p:spPr bwMode="auto">
          <a:xfrm>
            <a:off x="4214813" y="2786063"/>
            <a:ext cx="503237" cy="36036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</a:p>
        </p:txBody>
      </p:sp>
      <p:sp>
        <p:nvSpPr>
          <p:cNvPr id="302108" name="Oval 28"/>
          <p:cNvSpPr>
            <a:spLocks noChangeArrowheads="1"/>
          </p:cNvSpPr>
          <p:nvPr/>
        </p:nvSpPr>
        <p:spPr bwMode="auto">
          <a:xfrm>
            <a:off x="3643313" y="3500438"/>
            <a:ext cx="503237" cy="36036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</a:p>
        </p:txBody>
      </p:sp>
      <p:sp>
        <p:nvSpPr>
          <p:cNvPr id="302109" name="Oval 29"/>
          <p:cNvSpPr>
            <a:spLocks noChangeArrowheads="1"/>
          </p:cNvSpPr>
          <p:nvPr/>
        </p:nvSpPr>
        <p:spPr bwMode="auto">
          <a:xfrm>
            <a:off x="3827463" y="4471988"/>
            <a:ext cx="503237" cy="36036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</a:p>
        </p:txBody>
      </p:sp>
      <p:sp>
        <p:nvSpPr>
          <p:cNvPr id="302110" name="Oval 30"/>
          <p:cNvSpPr>
            <a:spLocks noChangeArrowheads="1"/>
          </p:cNvSpPr>
          <p:nvPr/>
        </p:nvSpPr>
        <p:spPr bwMode="auto">
          <a:xfrm>
            <a:off x="4643438" y="5286375"/>
            <a:ext cx="503237" cy="36036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</a:p>
        </p:txBody>
      </p:sp>
      <p:sp>
        <p:nvSpPr>
          <p:cNvPr id="302111" name="Line 31"/>
          <p:cNvSpPr>
            <a:spLocks noChangeShapeType="1"/>
          </p:cNvSpPr>
          <p:nvPr/>
        </p:nvSpPr>
        <p:spPr bwMode="auto">
          <a:xfrm>
            <a:off x="4548188" y="5084763"/>
            <a:ext cx="5603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2112" name="Oval 32"/>
          <p:cNvSpPr>
            <a:spLocks noChangeArrowheads="1"/>
          </p:cNvSpPr>
          <p:nvPr/>
        </p:nvSpPr>
        <p:spPr bwMode="auto">
          <a:xfrm>
            <a:off x="6286500" y="5643563"/>
            <a:ext cx="503238" cy="36036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</a:p>
        </p:txBody>
      </p:sp>
      <p:sp>
        <p:nvSpPr>
          <p:cNvPr id="302113" name="Text Box 33"/>
          <p:cNvSpPr txBox="1">
            <a:spLocks noChangeArrowheads="1"/>
          </p:cNvSpPr>
          <p:nvPr/>
        </p:nvSpPr>
        <p:spPr bwMode="auto">
          <a:xfrm>
            <a:off x="5429250" y="2578100"/>
            <a:ext cx="962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TW" altLang="en-US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</a:t>
            </a:r>
          </a:p>
        </p:txBody>
      </p:sp>
      <p:sp>
        <p:nvSpPr>
          <p:cNvPr id="302114" name="Oval 34"/>
          <p:cNvSpPr>
            <a:spLocks noChangeArrowheads="1"/>
          </p:cNvSpPr>
          <p:nvPr/>
        </p:nvSpPr>
        <p:spPr bwMode="auto">
          <a:xfrm>
            <a:off x="6572250" y="2786063"/>
            <a:ext cx="503238" cy="36036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0" lang="en-US" altLang="zh-TW" sz="16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</a:t>
            </a:r>
          </a:p>
        </p:txBody>
      </p:sp>
      <p:sp>
        <p:nvSpPr>
          <p:cNvPr id="302116" name="Line 36"/>
          <p:cNvSpPr>
            <a:spLocks noChangeShapeType="1"/>
          </p:cNvSpPr>
          <p:nvPr/>
        </p:nvSpPr>
        <p:spPr bwMode="auto">
          <a:xfrm>
            <a:off x="3429000" y="6286500"/>
            <a:ext cx="328612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0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0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0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30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0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30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0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0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3" dur="5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7" dur="500"/>
                                        <p:tgtEl>
                                          <p:spTgt spid="30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1" dur="500"/>
                                        <p:tgtEl>
                                          <p:spTgt spid="30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0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0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30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30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30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0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0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0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6" dur="2000"/>
                                        <p:tgtEl>
                                          <p:spTgt spid="30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0" dur="500"/>
                                        <p:tgtEl>
                                          <p:spTgt spid="30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0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30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15" grpId="0" animBg="1"/>
      <p:bldP spid="302082" grpId="0" animBg="1"/>
      <p:bldP spid="302086" grpId="0" animBg="1"/>
      <p:bldP spid="302087" grpId="0" animBg="1"/>
      <p:bldP spid="302088" grpId="0" animBg="1"/>
      <p:bldP spid="302089" grpId="0" animBg="1"/>
      <p:bldP spid="302090" grpId="0" animBg="1"/>
      <p:bldP spid="302091" grpId="0" animBg="1"/>
      <p:bldP spid="302092" grpId="0" animBg="1"/>
      <p:bldP spid="302093" grpId="0" animBg="1"/>
      <p:bldP spid="302094" grpId="0" animBg="1"/>
      <p:bldP spid="302095" grpId="0" animBg="1"/>
      <p:bldP spid="302096" grpId="0" animBg="1"/>
      <p:bldP spid="302097" grpId="0" animBg="1"/>
      <p:bldP spid="302098" grpId="0" animBg="1"/>
      <p:bldP spid="302099" grpId="0" animBg="1"/>
      <p:bldP spid="302100" grpId="0" animBg="1"/>
      <p:bldP spid="302101" grpId="0" animBg="1"/>
      <p:bldP spid="302102" grpId="0" animBg="1"/>
      <p:bldP spid="302103" grpId="0" animBg="1"/>
      <p:bldP spid="302104" grpId="0" animBg="1"/>
      <p:bldP spid="302105" grpId="0" animBg="1"/>
      <p:bldP spid="302106" grpId="0"/>
      <p:bldP spid="302107" grpId="0" animBg="1"/>
      <p:bldP spid="302108" grpId="0" animBg="1"/>
      <p:bldP spid="302109" grpId="0" animBg="1"/>
      <p:bldP spid="302110" grpId="0" animBg="1"/>
      <p:bldP spid="302111" grpId="0" animBg="1"/>
      <p:bldP spid="302112" grpId="0" animBg="1"/>
      <p:bldP spid="302113" grpId="0"/>
      <p:bldP spid="302114" grpId="0" animBg="1"/>
      <p:bldP spid="3021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813" y="1285875"/>
            <a:ext cx="7772400" cy="1357313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課程大綱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62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85813" y="2714625"/>
            <a:ext cx="7962900" cy="2586038"/>
          </a:xfrm>
        </p:spPr>
        <p:txBody>
          <a:bodyPr/>
          <a:lstStyle/>
          <a:p>
            <a:pPr marL="447675" indent="-447675" algn="l">
              <a:buFont typeface="Wingdings" pitchFamily="2" charset="2"/>
              <a:buChar char="u"/>
            </a:pPr>
            <a:r>
              <a:rPr lang="en-US" altLang="zh-TW" sz="2000" smtClean="0">
                <a:solidFill>
                  <a:schemeClr val="tx1"/>
                </a:solidFill>
                <a:ea typeface="標楷體" pitchFamily="65" charset="-120"/>
              </a:rPr>
              <a:t>ERP</a:t>
            </a:r>
            <a:r>
              <a:rPr lang="zh-TW" altLang="en-US" sz="2000" smtClean="0">
                <a:solidFill>
                  <a:schemeClr val="tx1"/>
                </a:solidFill>
                <a:ea typeface="標楷體" pitchFamily="65" charset="-120"/>
              </a:rPr>
              <a:t>的導入改變企業的作業程序及資訊聯繫</a:t>
            </a:r>
          </a:p>
          <a:p>
            <a:pPr marL="447675" indent="-447675" algn="l">
              <a:buFont typeface="Wingdings" pitchFamily="2" charset="2"/>
              <a:buChar char="u"/>
            </a:pPr>
            <a:r>
              <a:rPr lang="en-US" altLang="zh-TW" sz="2000" smtClean="0">
                <a:solidFill>
                  <a:schemeClr val="tx1"/>
                </a:solidFill>
                <a:ea typeface="標楷體" pitchFamily="65" charset="-120"/>
              </a:rPr>
              <a:t>Workflow ERP</a:t>
            </a:r>
            <a:r>
              <a:rPr lang="zh-TW" altLang="en-US" sz="2000" smtClean="0">
                <a:solidFill>
                  <a:schemeClr val="tx1"/>
                </a:solidFill>
                <a:ea typeface="標楷體" pitchFamily="65" charset="-120"/>
              </a:rPr>
              <a:t>模組架構與效益</a:t>
            </a:r>
          </a:p>
          <a:p>
            <a:pPr marL="447675" indent="-447675" algn="l">
              <a:buFont typeface="Wingdings" pitchFamily="2" charset="2"/>
              <a:buChar char="u"/>
            </a:pPr>
            <a:r>
              <a:rPr lang="zh-TW" altLang="en-US" sz="2000" smtClean="0">
                <a:solidFill>
                  <a:schemeClr val="tx1"/>
                </a:solidFill>
                <a:ea typeface="標楷體" pitchFamily="65" charset="-120"/>
              </a:rPr>
              <a:t>企業導入</a:t>
            </a:r>
            <a:r>
              <a:rPr lang="en-US" altLang="zh-TW" sz="2000" smtClean="0">
                <a:solidFill>
                  <a:schemeClr val="tx1"/>
                </a:solidFill>
                <a:ea typeface="標楷體" pitchFamily="65" charset="-120"/>
              </a:rPr>
              <a:t>ERP</a:t>
            </a:r>
            <a:r>
              <a:rPr lang="zh-TW" altLang="en-US" sz="2000" smtClean="0">
                <a:solidFill>
                  <a:schemeClr val="tx1"/>
                </a:solidFill>
                <a:ea typeface="標楷體" pitchFamily="65" charset="-120"/>
              </a:rPr>
              <a:t>應有的正確觀念</a:t>
            </a:r>
          </a:p>
          <a:p>
            <a:pPr marL="447675" indent="-447675" algn="l">
              <a:buFont typeface="Wingdings" pitchFamily="2" charset="2"/>
              <a:buChar char="u"/>
            </a:pPr>
            <a:r>
              <a:rPr lang="en-US" altLang="zh-TW" sz="2000" smtClean="0">
                <a:solidFill>
                  <a:schemeClr val="tx1"/>
                </a:solidFill>
                <a:ea typeface="標楷體" pitchFamily="65" charset="-120"/>
              </a:rPr>
              <a:t>ERP</a:t>
            </a:r>
            <a:r>
              <a:rPr lang="zh-TW" altLang="en-US" sz="2000" smtClean="0">
                <a:solidFill>
                  <a:schemeClr val="tx1"/>
                </a:solidFill>
                <a:ea typeface="標楷體" pitchFamily="65" charset="-120"/>
              </a:rPr>
              <a:t>導入效益的衡量指標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0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0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0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0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20" name="Text Box 16"/>
          <p:cNvSpPr txBox="1">
            <a:spLocks noChangeArrowheads="1"/>
          </p:cNvSpPr>
          <p:nvPr/>
        </p:nvSpPr>
        <p:spPr bwMode="auto">
          <a:xfrm>
            <a:off x="1214438" y="1285875"/>
            <a:ext cx="69484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TW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書法家顏楷體" pitchFamily="49" charset="-120"/>
              </a:rPr>
              <a:t>企業營運程序哪些有</a:t>
            </a:r>
            <a:r>
              <a:rPr kumimoji="0" lang="en-US" altLang="zh-TW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書法家顏楷體" pitchFamily="49" charset="-120"/>
              </a:rPr>
              <a:t>e</a:t>
            </a:r>
            <a:r>
              <a:rPr kumimoji="0" lang="zh-TW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書法家顏楷體" pitchFamily="49" charset="-120"/>
              </a:rPr>
              <a:t>化之需求</a:t>
            </a:r>
          </a:p>
        </p:txBody>
      </p:sp>
      <p:sp>
        <p:nvSpPr>
          <p:cNvPr id="303124" name="Rectangle 20"/>
          <p:cNvSpPr>
            <a:spLocks noChangeArrowheads="1"/>
          </p:cNvSpPr>
          <p:nvPr/>
        </p:nvSpPr>
        <p:spPr bwMode="auto">
          <a:xfrm>
            <a:off x="285750" y="1990725"/>
            <a:ext cx="8643938" cy="479107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TW" altLang="en-US">
              <a:latin typeface="Calibri" pitchFamily="34" charset="0"/>
            </a:endParaRPr>
          </a:p>
        </p:txBody>
      </p:sp>
      <p:pic>
        <p:nvPicPr>
          <p:cNvPr id="303106" name="Picture 2" descr="PE017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5286375"/>
            <a:ext cx="16573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107" name="Picture 3" descr="j01975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711575"/>
            <a:ext cx="173037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108" name="Oval 4"/>
          <p:cNvSpPr>
            <a:spLocks noChangeArrowheads="1"/>
          </p:cNvSpPr>
          <p:nvPr/>
        </p:nvSpPr>
        <p:spPr bwMode="auto">
          <a:xfrm>
            <a:off x="4078288" y="2898775"/>
            <a:ext cx="2449512" cy="1065213"/>
          </a:xfrm>
          <a:prstGeom prst="ellipse">
            <a:avLst/>
          </a:prstGeom>
          <a:gradFill rotWithShape="0">
            <a:gsLst>
              <a:gs pos="0">
                <a:srgbClr val="FFCCFF"/>
              </a:gs>
              <a:gs pos="50000">
                <a:srgbClr val="FFCCFF">
                  <a:gamma/>
                  <a:tint val="0"/>
                  <a:invGamma/>
                </a:srgbClr>
              </a:gs>
              <a:gs pos="100000">
                <a:srgbClr val="FFCCFF"/>
              </a:gs>
            </a:gsLst>
            <a:lin ang="5400000" scaled="1"/>
          </a:gradFill>
          <a:ln w="76200">
            <a:solidFill>
              <a:schemeClr val="accent2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研發</a:t>
            </a:r>
          </a:p>
        </p:txBody>
      </p:sp>
      <p:sp>
        <p:nvSpPr>
          <p:cNvPr id="303109" name="Oval 5"/>
          <p:cNvSpPr>
            <a:spLocks noChangeArrowheads="1"/>
          </p:cNvSpPr>
          <p:nvPr/>
        </p:nvSpPr>
        <p:spPr bwMode="auto">
          <a:xfrm rot="18271183">
            <a:off x="6324601" y="3071812"/>
            <a:ext cx="1344612" cy="2233613"/>
          </a:xfrm>
          <a:prstGeom prst="ellipse">
            <a:avLst/>
          </a:prstGeom>
          <a:gradFill rotWithShape="0">
            <a:gsLst>
              <a:gs pos="0">
                <a:srgbClr val="FFFF99"/>
              </a:gs>
              <a:gs pos="50000">
                <a:srgbClr val="FFFF99">
                  <a:gamma/>
                  <a:tint val="0"/>
                  <a:invGamma/>
                </a:srgbClr>
              </a:gs>
              <a:gs pos="100000">
                <a:srgbClr val="FFFF99"/>
              </a:gs>
            </a:gsLst>
            <a:lin ang="5400000" scaled="1"/>
          </a:gradFill>
          <a:ln w="57150">
            <a:solidFill>
              <a:schemeClr val="accent2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行銷</a:t>
            </a:r>
          </a:p>
        </p:txBody>
      </p:sp>
      <p:sp>
        <p:nvSpPr>
          <p:cNvPr id="303110" name="Oval 6"/>
          <p:cNvSpPr>
            <a:spLocks noChangeArrowheads="1"/>
          </p:cNvSpPr>
          <p:nvPr/>
        </p:nvSpPr>
        <p:spPr bwMode="auto">
          <a:xfrm>
            <a:off x="5519738" y="4524375"/>
            <a:ext cx="2160587" cy="1120775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57150">
            <a:solidFill>
              <a:schemeClr val="accent2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資材</a:t>
            </a:r>
          </a:p>
        </p:txBody>
      </p:sp>
      <p:sp>
        <p:nvSpPr>
          <p:cNvPr id="303111" name="Oval 7"/>
          <p:cNvSpPr>
            <a:spLocks noChangeArrowheads="1"/>
          </p:cNvSpPr>
          <p:nvPr/>
        </p:nvSpPr>
        <p:spPr bwMode="auto">
          <a:xfrm>
            <a:off x="3357563" y="4692650"/>
            <a:ext cx="2089150" cy="1176338"/>
          </a:xfrm>
          <a:prstGeom prst="ellipse">
            <a:avLst/>
          </a:prstGeom>
          <a:gradFill rotWithShape="0">
            <a:gsLst>
              <a:gs pos="0">
                <a:srgbClr val="99FF99"/>
              </a:gs>
              <a:gs pos="50000">
                <a:srgbClr val="99FF99">
                  <a:gamma/>
                  <a:tint val="21176"/>
                  <a:invGamma/>
                </a:srgbClr>
              </a:gs>
              <a:gs pos="100000">
                <a:srgbClr val="99FF99"/>
              </a:gs>
            </a:gsLst>
            <a:lin ang="5400000" scaled="1"/>
          </a:gradFill>
          <a:ln w="57150">
            <a:solidFill>
              <a:schemeClr val="accent2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</a:t>
            </a:r>
          </a:p>
        </p:txBody>
      </p:sp>
      <p:sp>
        <p:nvSpPr>
          <p:cNvPr id="303112" name="Oval 8"/>
          <p:cNvSpPr>
            <a:spLocks noChangeArrowheads="1"/>
          </p:cNvSpPr>
          <p:nvPr/>
        </p:nvSpPr>
        <p:spPr bwMode="auto">
          <a:xfrm rot="3432661">
            <a:off x="2994819" y="3185319"/>
            <a:ext cx="1344612" cy="2089150"/>
          </a:xfrm>
          <a:prstGeom prst="ellipse">
            <a:avLst/>
          </a:prstGeom>
          <a:gradFill rotWithShape="0">
            <a:gsLst>
              <a:gs pos="0">
                <a:srgbClr val="FF9966"/>
              </a:gs>
              <a:gs pos="50000">
                <a:srgbClr val="FFF3EC"/>
              </a:gs>
              <a:gs pos="100000">
                <a:srgbClr val="FF9966"/>
              </a:gs>
            </a:gsLst>
            <a:lin ang="5400000" scaled="1"/>
          </a:gradFill>
          <a:ln w="571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人力資源</a:t>
            </a:r>
          </a:p>
        </p:txBody>
      </p:sp>
      <p:sp>
        <p:nvSpPr>
          <p:cNvPr id="303113" name="AutoShape 9"/>
          <p:cNvSpPr>
            <a:spLocks noChangeArrowheads="1"/>
          </p:cNvSpPr>
          <p:nvPr/>
        </p:nvSpPr>
        <p:spPr bwMode="auto">
          <a:xfrm>
            <a:off x="4078288" y="2114550"/>
            <a:ext cx="1946275" cy="728663"/>
          </a:xfrm>
          <a:prstGeom prst="wedgeRoundRectCallout">
            <a:avLst>
              <a:gd name="adj1" fmla="val -18519"/>
              <a:gd name="adj2" fmla="val 111699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產品零件表 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(BOM)</a:t>
            </a:r>
            <a:endParaRPr kumimoji="0" lang="zh-TW" altLang="en-US" sz="12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產品途程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設計變更資料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(ECN)</a:t>
            </a:r>
          </a:p>
        </p:txBody>
      </p:sp>
      <p:sp>
        <p:nvSpPr>
          <p:cNvPr id="303114" name="AutoShape 10"/>
          <p:cNvSpPr>
            <a:spLocks noChangeArrowheads="1"/>
          </p:cNvSpPr>
          <p:nvPr/>
        </p:nvSpPr>
        <p:spPr bwMode="auto">
          <a:xfrm>
            <a:off x="6096000" y="2227263"/>
            <a:ext cx="2665413" cy="1231900"/>
          </a:xfrm>
          <a:prstGeom prst="wedgeRoundRectCallout">
            <a:avLst>
              <a:gd name="adj1" fmla="val -25449"/>
              <a:gd name="adj2" fmla="val 70926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客戶資料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信用額度</a:t>
            </a:r>
          </a:p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客戶商品訂價</a:t>
            </a:r>
            <a:endParaRPr kumimoji="0" lang="en-US" altLang="zh-TW" sz="12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出退貨記錄</a:t>
            </a:r>
          </a:p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應收帳款</a:t>
            </a:r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收帳款資料</a:t>
            </a:r>
          </a:p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銷售統計與分析</a:t>
            </a:r>
          </a:p>
          <a:p>
            <a:r>
              <a:rPr kumimoji="0" lang="en-US" altLang="zh-TW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kumimoji="0" lang="zh-TW" altLang="en-US" sz="12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獲利統計與分析</a:t>
            </a:r>
          </a:p>
        </p:txBody>
      </p:sp>
      <p:sp>
        <p:nvSpPr>
          <p:cNvPr id="303115" name="AutoShape 11"/>
          <p:cNvSpPr>
            <a:spLocks noChangeArrowheads="1"/>
          </p:cNvSpPr>
          <p:nvPr/>
        </p:nvSpPr>
        <p:spPr bwMode="auto">
          <a:xfrm>
            <a:off x="5664200" y="5476875"/>
            <a:ext cx="2736850" cy="1233488"/>
          </a:xfrm>
          <a:prstGeom prst="wedgeRoundRectCallout">
            <a:avLst>
              <a:gd name="adj1" fmla="val -23958"/>
              <a:gd name="adj2" fmla="val -66384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廠商</a:t>
            </a: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生產線資料與管理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採購單管理與效益分析</a:t>
            </a:r>
            <a:endParaRPr kumimoji="0" lang="en-US" altLang="zh-TW" sz="12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採購、進貨、退貨與付款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排程工單、領退料與入庫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存貨管理與分析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進度管理與績效分析</a:t>
            </a:r>
          </a:p>
        </p:txBody>
      </p:sp>
      <p:sp>
        <p:nvSpPr>
          <p:cNvPr id="303116" name="AutoShape 12"/>
          <p:cNvSpPr>
            <a:spLocks noChangeArrowheads="1"/>
          </p:cNvSpPr>
          <p:nvPr/>
        </p:nvSpPr>
        <p:spPr bwMode="auto">
          <a:xfrm>
            <a:off x="2565400" y="5476875"/>
            <a:ext cx="2522538" cy="1065213"/>
          </a:xfrm>
          <a:prstGeom prst="wedgeRoundRectCallout">
            <a:avLst>
              <a:gd name="adj1" fmla="val -10296"/>
              <a:gd name="adj2" fmla="val -62611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會計總帳與營業稅務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資產管理</a:t>
            </a:r>
            <a:endParaRPr kumimoji="0" lang="en-US" altLang="zh-TW" sz="12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票據與融資管理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成本結算與分析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零用金管理</a:t>
            </a:r>
          </a:p>
        </p:txBody>
      </p:sp>
      <p:sp>
        <p:nvSpPr>
          <p:cNvPr id="303117" name="AutoShape 13"/>
          <p:cNvSpPr>
            <a:spLocks noChangeArrowheads="1"/>
          </p:cNvSpPr>
          <p:nvPr/>
        </p:nvSpPr>
        <p:spPr bwMode="auto">
          <a:xfrm>
            <a:off x="1341438" y="2563813"/>
            <a:ext cx="2520950" cy="895350"/>
          </a:xfrm>
          <a:prstGeom prst="wedgeRoundRectCallout">
            <a:avLst>
              <a:gd name="adj1" fmla="val 27977"/>
              <a:gd name="adj2" fmla="val 83856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人員考勤與薪資計算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績效與升遷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人才培訓與考核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kumimoji="0" lang="zh-TW" altLang="en-US" sz="1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組織分工與權限控管</a:t>
            </a:r>
          </a:p>
        </p:txBody>
      </p:sp>
      <p:pic>
        <p:nvPicPr>
          <p:cNvPr id="303118" name="Picture 14" descr="j02503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3571875"/>
            <a:ext cx="207645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1" name="Rectangle 15"/>
          <p:cNvSpPr>
            <a:spLocks noChangeArrowheads="1"/>
          </p:cNvSpPr>
          <p:nvPr/>
        </p:nvSpPr>
        <p:spPr bwMode="auto">
          <a:xfrm>
            <a:off x="4567238" y="3908425"/>
            <a:ext cx="1746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0" lang="zh-TW" altLang="zh-TW" sz="44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3121" name="Line 17"/>
          <p:cNvSpPr>
            <a:spLocks noChangeShapeType="1"/>
          </p:cNvSpPr>
          <p:nvPr/>
        </p:nvSpPr>
        <p:spPr bwMode="auto">
          <a:xfrm flipH="1">
            <a:off x="2143125" y="4214813"/>
            <a:ext cx="571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3122" name="Line 18"/>
          <p:cNvSpPr>
            <a:spLocks noChangeShapeType="1"/>
          </p:cNvSpPr>
          <p:nvPr/>
        </p:nvSpPr>
        <p:spPr bwMode="auto">
          <a:xfrm>
            <a:off x="1071563" y="4786313"/>
            <a:ext cx="0" cy="4286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3123" name="Text Box 19"/>
          <p:cNvSpPr txBox="1">
            <a:spLocks noChangeArrowheads="1"/>
          </p:cNvSpPr>
          <p:nvPr/>
        </p:nvSpPr>
        <p:spPr bwMode="auto">
          <a:xfrm>
            <a:off x="428625" y="6357938"/>
            <a:ext cx="2378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TW" sz="1600" b="1"/>
              <a:t>Anywhere,</a:t>
            </a:r>
            <a:r>
              <a:rPr kumimoji="0" lang="zh-TW" altLang="en-US" sz="1600" b="1"/>
              <a:t> </a:t>
            </a:r>
            <a:r>
              <a:rPr kumimoji="0" lang="en-US" altLang="zh-TW" sz="1600" b="1"/>
              <a:t>Anytime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20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20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2000"/>
                                        <p:tgtEl>
                                          <p:spTgt spid="30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20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20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10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1000"/>
                                        <p:tgtEl>
                                          <p:spTgt spid="30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30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30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1000"/>
                                        <p:tgtEl>
                                          <p:spTgt spid="30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10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3" dur="1000"/>
                                        <p:tgtEl>
                                          <p:spTgt spid="30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10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1000"/>
                                        <p:tgtEl>
                                          <p:spTgt spid="30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20" grpId="0"/>
      <p:bldP spid="303124" grpId="0" animBg="1"/>
      <p:bldP spid="303108" grpId="0" animBg="1"/>
      <p:bldP spid="303109" grpId="0" animBg="1"/>
      <p:bldP spid="303110" grpId="0" animBg="1"/>
      <p:bldP spid="303111" grpId="0" animBg="1"/>
      <p:bldP spid="303112" grpId="0" animBg="1"/>
      <p:bldP spid="303113" grpId="0" animBg="1"/>
      <p:bldP spid="303114" grpId="0" animBg="1"/>
      <p:bldP spid="303115" grpId="0" animBg="1"/>
      <p:bldP spid="303116" grpId="0" animBg="1"/>
      <p:bldP spid="303117" grpId="0" animBg="1"/>
      <p:bldP spid="303121" grpId="0" animBg="1"/>
      <p:bldP spid="303122" grpId="0" animBg="1"/>
      <p:bldP spid="3031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813" y="2786063"/>
            <a:ext cx="7772400" cy="1714500"/>
          </a:xfrm>
        </p:spPr>
        <p:txBody>
          <a:bodyPr rtlCol="0">
            <a:normAutofit fontScale="90000"/>
          </a:bodyPr>
          <a:lstStyle/>
          <a:p>
            <a:pPr algn="ctr" fontAlgn="auto">
              <a:lnSpc>
                <a:spcPts val="6000"/>
              </a:lnSpc>
              <a:spcBef>
                <a:spcPts val="4200"/>
              </a:spcBef>
              <a:spcAft>
                <a:spcPts val="420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二、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 </a:t>
            </a:r>
            <a:r>
              <a:rPr lang="en-US" altLang="zh-TW" sz="3600" b="1" dirty="0" smtClean="0"/>
              <a:t>W</a:t>
            </a:r>
            <a:r>
              <a:rPr lang="en-US" altLang="zh-TW" sz="3600" b="1" cap="none" dirty="0" smtClean="0"/>
              <a:t>ork</a:t>
            </a:r>
            <a:r>
              <a:rPr lang="en-US" altLang="zh-TW" sz="3600" b="1" dirty="0" smtClean="0"/>
              <a:t>f</a:t>
            </a:r>
            <a:r>
              <a:rPr lang="en-US" altLang="zh-TW" sz="3600" b="1" cap="none" dirty="0" smtClean="0"/>
              <a:t>low</a:t>
            </a:r>
            <a:r>
              <a:rPr lang="en-US" altLang="zh-TW" sz="3600" b="1" dirty="0" smtClean="0"/>
              <a:t> ERP</a:t>
            </a:r>
            <a:r>
              <a:rPr lang="zh-TW" altLang="en-US" sz="3600" dirty="0" smtClean="0"/>
              <a:t>模組架構與效益</a:t>
            </a:r>
            <a:r>
              <a:rPr lang="zh-TW" altLang="en-US" sz="3600" dirty="0" smtClean="0">
                <a:ea typeface="標楷體" pitchFamily="65" charset="-120"/>
              </a:rPr>
              <a:t/>
            </a:r>
            <a:br>
              <a:rPr lang="zh-TW" altLang="en-US" sz="3600" dirty="0" smtClean="0">
                <a:ea typeface="標楷體" pitchFamily="65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  <a:t/>
            </a:r>
            <a:b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</a:b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8" name="Rectangle 76"/>
          <p:cNvSpPr>
            <a:spLocks noChangeArrowheads="1"/>
          </p:cNvSpPr>
          <p:nvPr/>
        </p:nvSpPr>
        <p:spPr bwMode="auto">
          <a:xfrm>
            <a:off x="250825" y="2133600"/>
            <a:ext cx="8713788" cy="472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4178" name="Rectangle 50"/>
          <p:cNvSpPr>
            <a:spLocks noChangeArrowheads="1"/>
          </p:cNvSpPr>
          <p:nvPr/>
        </p:nvSpPr>
        <p:spPr bwMode="auto">
          <a:xfrm>
            <a:off x="1979613" y="1412875"/>
            <a:ext cx="57991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kumimoji="0" lang="en-US" altLang="zh-TW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模組</a:t>
            </a:r>
          </a:p>
        </p:txBody>
      </p:sp>
      <p:sp>
        <p:nvSpPr>
          <p:cNvPr id="23600" name="AutoShape 48"/>
          <p:cNvSpPr>
            <a:spLocks noChangeArrowheads="1"/>
          </p:cNvSpPr>
          <p:nvPr/>
        </p:nvSpPr>
        <p:spPr bwMode="auto">
          <a:xfrm>
            <a:off x="828675" y="24923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管理維護系統</a:t>
            </a:r>
          </a:p>
        </p:txBody>
      </p:sp>
      <p:sp>
        <p:nvSpPr>
          <p:cNvPr id="23601" name="AutoShape 49"/>
          <p:cNvSpPr>
            <a:spLocks noChangeArrowheads="1"/>
          </p:cNvSpPr>
          <p:nvPr/>
        </p:nvSpPr>
        <p:spPr bwMode="auto">
          <a:xfrm>
            <a:off x="828675" y="3067050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基本資料管理系統</a:t>
            </a:r>
          </a:p>
        </p:txBody>
      </p:sp>
      <p:sp>
        <p:nvSpPr>
          <p:cNvPr id="23602" name="AutoShape 50"/>
          <p:cNvSpPr>
            <a:spLocks noChangeArrowheads="1"/>
          </p:cNvSpPr>
          <p:nvPr/>
        </p:nvSpPr>
        <p:spPr bwMode="auto">
          <a:xfrm>
            <a:off x="828675" y="364331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庫存管理系統</a:t>
            </a:r>
          </a:p>
        </p:txBody>
      </p:sp>
      <p:sp>
        <p:nvSpPr>
          <p:cNvPr id="23603" name="AutoShape 51"/>
          <p:cNvSpPr>
            <a:spLocks noChangeArrowheads="1"/>
          </p:cNvSpPr>
          <p:nvPr/>
        </p:nvSpPr>
        <p:spPr bwMode="auto">
          <a:xfrm>
            <a:off x="828675" y="42195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產品結構管理系統</a:t>
            </a:r>
          </a:p>
        </p:txBody>
      </p:sp>
      <p:sp>
        <p:nvSpPr>
          <p:cNvPr id="23604" name="AutoShape 52"/>
          <p:cNvSpPr>
            <a:spLocks noChangeArrowheads="1"/>
          </p:cNvSpPr>
          <p:nvPr/>
        </p:nvSpPr>
        <p:spPr bwMode="auto">
          <a:xfrm>
            <a:off x="828675" y="48672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訂單管理系統</a:t>
            </a:r>
          </a:p>
        </p:txBody>
      </p:sp>
      <p:sp>
        <p:nvSpPr>
          <p:cNvPr id="23605" name="AutoShape 53"/>
          <p:cNvSpPr>
            <a:spLocks noChangeArrowheads="1"/>
          </p:cNvSpPr>
          <p:nvPr/>
        </p:nvSpPr>
        <p:spPr bwMode="auto">
          <a:xfrm>
            <a:off x="828675" y="551656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銷售分析系統</a:t>
            </a:r>
          </a:p>
        </p:txBody>
      </p:sp>
      <p:sp>
        <p:nvSpPr>
          <p:cNvPr id="23606" name="AutoShape 54"/>
          <p:cNvSpPr>
            <a:spLocks noChangeArrowheads="1"/>
          </p:cNvSpPr>
          <p:nvPr/>
        </p:nvSpPr>
        <p:spPr bwMode="auto">
          <a:xfrm>
            <a:off x="828675" y="609282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zh-TW" altLang="en-US" sz="1600" b="1">
                <a:ea typeface="標楷體" pitchFamily="65" charset="-120"/>
              </a:rPr>
              <a:t>採購管理系</a:t>
            </a:r>
            <a:r>
              <a:rPr lang="zh-TW" altLang="en-US" sz="1600" b="1">
                <a:ea typeface="標楷體" pitchFamily="65" charset="-120"/>
              </a:rPr>
              <a:t>統</a:t>
            </a:r>
          </a:p>
        </p:txBody>
      </p:sp>
      <p:sp>
        <p:nvSpPr>
          <p:cNvPr id="23614" name="AutoShape 62"/>
          <p:cNvSpPr>
            <a:spLocks noChangeArrowheads="1"/>
          </p:cNvSpPr>
          <p:nvPr/>
        </p:nvSpPr>
        <p:spPr bwMode="auto">
          <a:xfrm>
            <a:off x="3492500" y="24923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製令</a:t>
            </a:r>
            <a:r>
              <a:rPr lang="en-US" altLang="zh-TW" sz="1600" b="1">
                <a:ea typeface="標楷體" pitchFamily="65" charset="-120"/>
              </a:rPr>
              <a:t>/</a:t>
            </a:r>
            <a:r>
              <a:rPr lang="zh-TW" altLang="en-US" sz="1600" b="1">
                <a:ea typeface="標楷體" pitchFamily="65" charset="-120"/>
              </a:rPr>
              <a:t>託外管理系統</a:t>
            </a:r>
          </a:p>
        </p:txBody>
      </p:sp>
      <p:sp>
        <p:nvSpPr>
          <p:cNvPr id="23615" name="AutoShape 63"/>
          <p:cNvSpPr>
            <a:spLocks noChangeArrowheads="1"/>
          </p:cNvSpPr>
          <p:nvPr/>
        </p:nvSpPr>
        <p:spPr bwMode="auto">
          <a:xfrm>
            <a:off x="3492500" y="3067050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人事薪資管理系統</a:t>
            </a:r>
          </a:p>
        </p:txBody>
      </p:sp>
      <p:sp>
        <p:nvSpPr>
          <p:cNvPr id="23616" name="AutoShape 64"/>
          <p:cNvSpPr>
            <a:spLocks noChangeArrowheads="1"/>
          </p:cNvSpPr>
          <p:nvPr/>
        </p:nvSpPr>
        <p:spPr bwMode="auto">
          <a:xfrm>
            <a:off x="3492500" y="364331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刷卡管理系統</a:t>
            </a:r>
          </a:p>
        </p:txBody>
      </p:sp>
      <p:sp>
        <p:nvSpPr>
          <p:cNvPr id="23617" name="AutoShape 65"/>
          <p:cNvSpPr>
            <a:spLocks noChangeArrowheads="1"/>
          </p:cNvSpPr>
          <p:nvPr/>
        </p:nvSpPr>
        <p:spPr bwMode="auto">
          <a:xfrm>
            <a:off x="3492500" y="42195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批次需求計劃系統</a:t>
            </a:r>
          </a:p>
        </p:txBody>
      </p:sp>
      <p:sp>
        <p:nvSpPr>
          <p:cNvPr id="23618" name="AutoShape 66"/>
          <p:cNvSpPr>
            <a:spLocks noChangeArrowheads="1"/>
          </p:cNvSpPr>
          <p:nvPr/>
        </p:nvSpPr>
        <p:spPr bwMode="auto">
          <a:xfrm>
            <a:off x="3492500" y="48672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應付管理系統</a:t>
            </a:r>
          </a:p>
        </p:txBody>
      </p:sp>
      <p:sp>
        <p:nvSpPr>
          <p:cNvPr id="23619" name="AutoShape 67"/>
          <p:cNvSpPr>
            <a:spLocks noChangeArrowheads="1"/>
          </p:cNvSpPr>
          <p:nvPr/>
        </p:nvSpPr>
        <p:spPr bwMode="auto">
          <a:xfrm>
            <a:off x="3492500" y="551656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應收管理系統</a:t>
            </a:r>
          </a:p>
        </p:txBody>
      </p:sp>
      <p:sp>
        <p:nvSpPr>
          <p:cNvPr id="23620" name="AutoShape 68"/>
          <p:cNvSpPr>
            <a:spLocks noChangeArrowheads="1"/>
          </p:cNvSpPr>
          <p:nvPr/>
        </p:nvSpPr>
        <p:spPr bwMode="auto">
          <a:xfrm>
            <a:off x="3492500" y="609282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zh-TW" altLang="en-US" sz="1600" b="1">
                <a:ea typeface="標楷體" pitchFamily="65" charset="-120"/>
              </a:rPr>
              <a:t>票據資金管理系</a:t>
            </a:r>
            <a:r>
              <a:rPr lang="zh-TW" altLang="en-US" sz="1600" b="1">
                <a:ea typeface="標楷體" pitchFamily="65" charset="-120"/>
              </a:rPr>
              <a:t>統</a:t>
            </a:r>
          </a:p>
        </p:txBody>
      </p:sp>
      <p:sp>
        <p:nvSpPr>
          <p:cNvPr id="23621" name="AutoShape 69"/>
          <p:cNvSpPr>
            <a:spLocks noChangeArrowheads="1"/>
          </p:cNvSpPr>
          <p:nvPr/>
        </p:nvSpPr>
        <p:spPr bwMode="auto">
          <a:xfrm>
            <a:off x="6156325" y="24923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營業稅申報系統</a:t>
            </a:r>
          </a:p>
        </p:txBody>
      </p:sp>
      <p:sp>
        <p:nvSpPr>
          <p:cNvPr id="23622" name="AutoShape 70"/>
          <p:cNvSpPr>
            <a:spLocks noChangeArrowheads="1"/>
          </p:cNvSpPr>
          <p:nvPr/>
        </p:nvSpPr>
        <p:spPr bwMode="auto">
          <a:xfrm>
            <a:off x="6156325" y="3067050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自動分錄系統</a:t>
            </a:r>
          </a:p>
        </p:txBody>
      </p:sp>
      <p:sp>
        <p:nvSpPr>
          <p:cNvPr id="23623" name="AutoShape 71"/>
          <p:cNvSpPr>
            <a:spLocks noChangeArrowheads="1"/>
          </p:cNvSpPr>
          <p:nvPr/>
        </p:nvSpPr>
        <p:spPr bwMode="auto">
          <a:xfrm>
            <a:off x="6156325" y="364331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固定資產管理系統</a:t>
            </a:r>
          </a:p>
        </p:txBody>
      </p:sp>
      <p:sp>
        <p:nvSpPr>
          <p:cNvPr id="23624" name="AutoShape 72"/>
          <p:cNvSpPr>
            <a:spLocks noChangeArrowheads="1"/>
          </p:cNvSpPr>
          <p:nvPr/>
        </p:nvSpPr>
        <p:spPr bwMode="auto">
          <a:xfrm>
            <a:off x="6156325" y="42195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zh-TW" altLang="en-US" sz="1600" b="1">
                <a:ea typeface="標楷體" pitchFamily="65" charset="-120"/>
              </a:rPr>
              <a:t>會計總帳管理系</a:t>
            </a:r>
            <a:r>
              <a:rPr lang="zh-TW" altLang="en-US" sz="1600" b="1">
                <a:ea typeface="標楷體" pitchFamily="65" charset="-120"/>
              </a:rPr>
              <a:t>統</a:t>
            </a:r>
          </a:p>
        </p:txBody>
      </p:sp>
      <p:sp>
        <p:nvSpPr>
          <p:cNvPr id="23625" name="AutoShape 73"/>
          <p:cNvSpPr>
            <a:spLocks noChangeArrowheads="1"/>
          </p:cNvSpPr>
          <p:nvPr/>
        </p:nvSpPr>
        <p:spPr bwMode="auto">
          <a:xfrm>
            <a:off x="6156325" y="486727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零用金管理系統</a:t>
            </a:r>
          </a:p>
        </p:txBody>
      </p:sp>
      <p:sp>
        <p:nvSpPr>
          <p:cNvPr id="23626" name="AutoShape 74"/>
          <p:cNvSpPr>
            <a:spLocks noChangeArrowheads="1"/>
          </p:cNvSpPr>
          <p:nvPr/>
        </p:nvSpPr>
        <p:spPr bwMode="auto">
          <a:xfrm>
            <a:off x="6156325" y="5516563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66FF"/>
              </a:gs>
              <a:gs pos="50000">
                <a:schemeClr val="bg1"/>
              </a:gs>
              <a:gs pos="100000">
                <a:srgbClr val="CC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ea typeface="標楷體" pitchFamily="65" charset="-120"/>
              </a:rPr>
              <a:t>物料需求計劃系統</a:t>
            </a:r>
          </a:p>
        </p:txBody>
      </p:sp>
      <p:sp>
        <p:nvSpPr>
          <p:cNvPr id="23627" name="AutoShape 75"/>
          <p:cNvSpPr>
            <a:spLocks noChangeArrowheads="1"/>
          </p:cNvSpPr>
          <p:nvPr/>
        </p:nvSpPr>
        <p:spPr bwMode="auto">
          <a:xfrm>
            <a:off x="6156325" y="6092825"/>
            <a:ext cx="2232025" cy="431800"/>
          </a:xfrm>
          <a:prstGeom prst="flowChartAlternateProcess">
            <a:avLst/>
          </a:prstGeom>
          <a:gradFill rotWithShape="1">
            <a:gsLst>
              <a:gs pos="0">
                <a:srgbClr val="CC66FF"/>
              </a:gs>
              <a:gs pos="50000">
                <a:schemeClr val="bg1"/>
              </a:gs>
              <a:gs pos="100000">
                <a:srgbClr val="CC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zh-TW" altLang="en-US" sz="1600" b="1">
                <a:ea typeface="標楷體" pitchFamily="65" charset="-120"/>
              </a:rPr>
              <a:t>成本計算管理系</a:t>
            </a:r>
            <a:r>
              <a:rPr lang="zh-TW" altLang="en-US" sz="1600" b="1">
                <a:ea typeface="標楷體" pitchFamily="65" charset="-120"/>
              </a:rPr>
              <a:t>統</a:t>
            </a:r>
          </a:p>
        </p:txBody>
      </p:sp>
      <p:sp>
        <p:nvSpPr>
          <p:cNvPr id="23629" name="Rectangle 77"/>
          <p:cNvSpPr>
            <a:spLocks noChangeArrowheads="1"/>
          </p:cNvSpPr>
          <p:nvPr/>
        </p:nvSpPr>
        <p:spPr bwMode="auto">
          <a:xfrm>
            <a:off x="5940425" y="5373688"/>
            <a:ext cx="2952750" cy="1295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630" name="Text Box 78"/>
          <p:cNvSpPr txBox="1">
            <a:spLocks noChangeArrowheads="1"/>
          </p:cNvSpPr>
          <p:nvPr/>
        </p:nvSpPr>
        <p:spPr bwMode="auto">
          <a:xfrm>
            <a:off x="8388350" y="5516563"/>
            <a:ext cx="458788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>
                <a:solidFill>
                  <a:srgbClr val="0000FF"/>
                </a:solidFill>
                <a:ea typeface="書法家顏楷體" pitchFamily="49" charset="-120"/>
              </a:rPr>
              <a:t>第二階段</a:t>
            </a:r>
          </a:p>
        </p:txBody>
      </p:sp>
      <p:sp>
        <p:nvSpPr>
          <p:cNvPr id="23631" name="Text Box 79"/>
          <p:cNvSpPr txBox="1">
            <a:spLocks noChangeArrowheads="1"/>
          </p:cNvSpPr>
          <p:nvPr/>
        </p:nvSpPr>
        <p:spPr bwMode="auto">
          <a:xfrm>
            <a:off x="250825" y="2492375"/>
            <a:ext cx="45878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>
                <a:solidFill>
                  <a:srgbClr val="0000FF"/>
                </a:solidFill>
                <a:ea typeface="書法家顏楷體" pitchFamily="49" charset="-120"/>
              </a:rPr>
              <a:t>第一階段：基礎模組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2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2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2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2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2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2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2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1" dur="500"/>
                                        <p:tgtEl>
                                          <p:spTgt spid="2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500"/>
                                        <p:tgtEl>
                                          <p:spTgt spid="2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9" dur="500"/>
                                        <p:tgtEl>
                                          <p:spTgt spid="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3" dur="500"/>
                                        <p:tgtEl>
                                          <p:spTgt spid="2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7" dur="500"/>
                                        <p:tgtEl>
                                          <p:spTgt spid="2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1" dur="500"/>
                                        <p:tgtEl>
                                          <p:spTgt spid="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5" dur="500"/>
                                        <p:tgtEl>
                                          <p:spTgt spid="2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9" dur="500"/>
                                        <p:tgtEl>
                                          <p:spTgt spid="2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3" dur="500"/>
                                        <p:tgtEl>
                                          <p:spTgt spid="2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7" dur="500"/>
                                        <p:tgtEl>
                                          <p:spTgt spid="2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1" dur="500"/>
                                        <p:tgtEl>
                                          <p:spTgt spid="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5" dur="500"/>
                                        <p:tgtEl>
                                          <p:spTgt spid="2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78" grpId="0"/>
      <p:bldP spid="23600" grpId="0" animBg="1"/>
      <p:bldP spid="23601" grpId="0" animBg="1"/>
      <p:bldP spid="23602" grpId="0" animBg="1"/>
      <p:bldP spid="23603" grpId="0" animBg="1"/>
      <p:bldP spid="23604" grpId="0" animBg="1"/>
      <p:bldP spid="23605" grpId="0" animBg="1"/>
      <p:bldP spid="23606" grpId="0" animBg="1"/>
      <p:bldP spid="23614" grpId="0" animBg="1"/>
      <p:bldP spid="23615" grpId="0" animBg="1"/>
      <p:bldP spid="23616" grpId="0" animBg="1"/>
      <p:bldP spid="23617" grpId="0" animBg="1"/>
      <p:bldP spid="23618" grpId="0" animBg="1"/>
      <p:bldP spid="23619" grpId="0" animBg="1"/>
      <p:bldP spid="23620" grpId="0" animBg="1"/>
      <p:bldP spid="23621" grpId="0" animBg="1"/>
      <p:bldP spid="23622" grpId="0" animBg="1"/>
      <p:bldP spid="23623" grpId="0" animBg="1"/>
      <p:bldP spid="23624" grpId="0" animBg="1"/>
      <p:bldP spid="23625" grpId="0" animBg="1"/>
      <p:bldP spid="23626" grpId="0" animBg="1"/>
      <p:bldP spid="23627" grpId="0" animBg="1"/>
      <p:bldP spid="23629" grpId="0" animBg="1"/>
      <p:bldP spid="23630" grpId="0"/>
      <p:bldP spid="236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82" name="Group 54"/>
          <p:cNvGraphicFramePr>
            <a:graphicFrameLocks noGrp="1"/>
          </p:cNvGraphicFramePr>
          <p:nvPr/>
        </p:nvGraphicFramePr>
        <p:xfrm>
          <a:off x="1500188" y="2357438"/>
          <a:ext cx="6629400" cy="4389434"/>
        </p:xfrm>
        <a:graphic>
          <a:graphicData uri="http://schemas.openxmlformats.org/drawingml/2006/table">
            <a:tbl>
              <a:tblPr/>
              <a:tblGrid>
                <a:gridCol w="3962400"/>
                <a:gridCol w="2667000"/>
              </a:tblGrid>
              <a:tr h="335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模組名稱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主要使用或關連部門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65786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◆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基礎模組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管理維護系統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基本資料管理系統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庫存管理系統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產品結構管理系統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研發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銷售分析系統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採構管理系統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製令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託外管理系統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製造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9. 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人事薪資管理系統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人力資源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刷卡管理系統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人力資源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批次需求計劃系統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4178" name="Rectangle 50"/>
          <p:cNvSpPr>
            <a:spLocks noChangeArrowheads="1"/>
          </p:cNvSpPr>
          <p:nvPr/>
        </p:nvSpPr>
        <p:spPr bwMode="auto">
          <a:xfrm>
            <a:off x="2000250" y="1428750"/>
            <a:ext cx="57991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的全模組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215" name="Group 63"/>
          <p:cNvGraphicFramePr>
            <a:graphicFrameLocks noGrp="1"/>
          </p:cNvGraphicFramePr>
          <p:nvPr/>
        </p:nvGraphicFramePr>
        <p:xfrm>
          <a:off x="1428750" y="2357438"/>
          <a:ext cx="6629400" cy="4094163"/>
        </p:xfrm>
        <a:graphic>
          <a:graphicData uri="http://schemas.openxmlformats.org/drawingml/2006/table">
            <a:tbl>
              <a:tblPr/>
              <a:tblGrid>
                <a:gridCol w="3962400"/>
                <a:gridCol w="26670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模組名稱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主要使用或關連部門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應付管理系統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應收管理系統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票據資金管理系統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出納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營業稅申報系統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出納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自動分錄系統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固定資產管理系統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總務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18.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會計總帳管理系統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零用金管理系統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出納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物料需求計劃系統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成本計算管理系統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50"/>
          <p:cNvSpPr>
            <a:spLocks noChangeArrowheads="1"/>
          </p:cNvSpPr>
          <p:nvPr/>
        </p:nvSpPr>
        <p:spPr bwMode="auto">
          <a:xfrm>
            <a:off x="1857375" y="1500188"/>
            <a:ext cx="57991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的全模組 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857" name="Group 89"/>
          <p:cNvGraphicFramePr>
            <a:graphicFrameLocks noGrp="1"/>
          </p:cNvGraphicFramePr>
          <p:nvPr/>
        </p:nvGraphicFramePr>
        <p:xfrm>
          <a:off x="1357313" y="2357438"/>
          <a:ext cx="6629400" cy="4076701"/>
        </p:xfrm>
        <a:graphic>
          <a:graphicData uri="http://schemas.openxmlformats.org/drawingml/2006/table">
            <a:tbl>
              <a:tblPr/>
              <a:tblGrid>
                <a:gridCol w="3962400"/>
                <a:gridCol w="26670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模組名稱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主要使用或關連部門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952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◆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選擇性系統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22.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自訂報表系統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23.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進口作業管理系統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24.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出口作業管理系統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製程管理系統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製造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26.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主生產排程系統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資料傳輸管理系統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品質管理系統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品管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29. Fax/Email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處理系統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30.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人力資源管理系統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人力資源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50"/>
          <p:cNvSpPr>
            <a:spLocks noChangeArrowheads="1"/>
          </p:cNvSpPr>
          <p:nvPr/>
        </p:nvSpPr>
        <p:spPr bwMode="auto">
          <a:xfrm>
            <a:off x="1857375" y="1500188"/>
            <a:ext cx="57991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的全模組 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1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243" name="Group 67"/>
          <p:cNvGraphicFramePr>
            <a:graphicFrameLocks noGrp="1"/>
          </p:cNvGraphicFramePr>
          <p:nvPr/>
        </p:nvGraphicFramePr>
        <p:xfrm>
          <a:off x="1357313" y="2357438"/>
          <a:ext cx="6629400" cy="4411658"/>
        </p:xfrm>
        <a:graphic>
          <a:graphicData uri="http://schemas.openxmlformats.org/drawingml/2006/table">
            <a:tbl>
              <a:tblPr/>
              <a:tblGrid>
                <a:gridCol w="3962400"/>
                <a:gridCol w="2667000"/>
              </a:tblGrid>
              <a:tr h="3353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模組名稱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主要使用或關連部門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657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◆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產業特性需求模組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3530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專櫃管理系統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32.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保稅管理系統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33.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維修服務系統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34. B2B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轉鑰系統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 PDA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整合系統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業務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多角貿易管理系統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金流整合管理系統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38.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合併財報管理系統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財務會計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39.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模具管理系統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營業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40.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產品序號管理系統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資材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5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41. ERP/PDM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整合系統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研發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50"/>
          <p:cNvSpPr>
            <a:spLocks noChangeArrowheads="1"/>
          </p:cNvSpPr>
          <p:nvPr/>
        </p:nvSpPr>
        <p:spPr bwMode="auto">
          <a:xfrm>
            <a:off x="1857375" y="1500188"/>
            <a:ext cx="57991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的全模組 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0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32" name="Group 32"/>
          <p:cNvGraphicFramePr>
            <a:graphicFrameLocks noGrp="1"/>
          </p:cNvGraphicFramePr>
          <p:nvPr/>
        </p:nvGraphicFramePr>
        <p:xfrm>
          <a:off x="1428750" y="2500313"/>
          <a:ext cx="6629400" cy="2928940"/>
        </p:xfrm>
        <a:graphic>
          <a:graphicData uri="http://schemas.openxmlformats.org/drawingml/2006/table">
            <a:tbl>
              <a:tblPr/>
              <a:tblGrid>
                <a:gridCol w="3962400"/>
                <a:gridCol w="2667000"/>
              </a:tblGrid>
              <a:tr h="36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模組名稱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主要使用或關連部門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658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◆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高階管理資訊系統 *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42.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存貨決策支援系統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43.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生產決策支援系統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44.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薪工決策支援系統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財務決策支援系統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46.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營業決策支援系統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高階管理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47.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商業智慧系統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MIS</a:t>
                      </a:r>
                      <a:endParaRPr kumimoji="1" lang="zh-TW" altLang="zh-TW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1857375" y="1500188"/>
            <a:ext cx="57991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的全模組 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0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857250" y="1214438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企業組織與</a:t>
            </a:r>
            <a:r>
              <a:rPr kumimoji="0" lang="en-US" altLang="zh-TW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系統範圍的應用*</a:t>
            </a:r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1063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研  發</a:t>
            </a:r>
          </a:p>
        </p:txBody>
      </p:sp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14017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業務行銷</a:t>
            </a: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26971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財務會計</a:t>
            </a:r>
          </a:p>
        </p:txBody>
      </p:sp>
      <p:sp>
        <p:nvSpPr>
          <p:cNvPr id="308230" name="Rectangle 6"/>
          <p:cNvSpPr>
            <a:spLocks noChangeArrowheads="1"/>
          </p:cNvSpPr>
          <p:nvPr/>
        </p:nvSpPr>
        <p:spPr bwMode="auto">
          <a:xfrm>
            <a:off x="65833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製造</a:t>
            </a:r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現場</a:t>
            </a:r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52879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廠務</a:t>
            </a:r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生管</a:t>
            </a:r>
          </a:p>
        </p:txBody>
      </p:sp>
      <p:sp>
        <p:nvSpPr>
          <p:cNvPr id="308232" name="Rectangle 8"/>
          <p:cNvSpPr>
            <a:spLocks noChangeArrowheads="1"/>
          </p:cNvSpPr>
          <p:nvPr/>
        </p:nvSpPr>
        <p:spPr bwMode="auto">
          <a:xfrm>
            <a:off x="39925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資材</a:t>
            </a:r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</a:t>
            </a:r>
          </a:p>
        </p:txBody>
      </p:sp>
      <p:sp>
        <p:nvSpPr>
          <p:cNvPr id="308233" name="Rectangle 9"/>
          <p:cNvSpPr>
            <a:spLocks noChangeArrowheads="1"/>
          </p:cNvSpPr>
          <p:nvPr/>
        </p:nvSpPr>
        <p:spPr bwMode="auto">
          <a:xfrm>
            <a:off x="7878763" y="2733675"/>
            <a:ext cx="1143000" cy="457200"/>
          </a:xfrm>
          <a:prstGeom prst="rect">
            <a:avLst/>
          </a:prstGeom>
          <a:gradFill rotWithShape="0">
            <a:gsLst>
              <a:gs pos="0">
                <a:srgbClr val="008080"/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400" b="1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  理</a:t>
            </a:r>
          </a:p>
        </p:txBody>
      </p:sp>
      <p:sp>
        <p:nvSpPr>
          <p:cNvPr id="308234" name="Text Box 10"/>
          <p:cNvSpPr txBox="1">
            <a:spLocks noChangeArrowheads="1"/>
          </p:cNvSpPr>
          <p:nvPr/>
        </p:nvSpPr>
        <p:spPr bwMode="auto">
          <a:xfrm>
            <a:off x="4030663" y="3216275"/>
            <a:ext cx="1143000" cy="1017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庫存系統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進口作業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保稅系統</a:t>
            </a:r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144463" y="3216275"/>
            <a:ext cx="11430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BOM</a:t>
            </a: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</a:t>
            </a:r>
          </a:p>
        </p:txBody>
      </p: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1439863" y="3216275"/>
            <a:ext cx="1143000" cy="1966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出口作業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銷售分析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專櫃系統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PDA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整合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軍福品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維修服務</a:t>
            </a:r>
          </a:p>
          <a:p>
            <a:pPr>
              <a:spcBef>
                <a:spcPct val="10000"/>
              </a:spcBef>
            </a:pPr>
            <a:endParaRPr kumimoji="0" lang="en-US" altLang="zh-TW" sz="1400" b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5307013" y="3216275"/>
            <a:ext cx="1219200" cy="1728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製令</a:t>
            </a: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託外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製程系統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MPS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品管系統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LRP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MRP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</a:t>
            </a:r>
          </a:p>
          <a:p>
            <a:pPr>
              <a:spcBef>
                <a:spcPct val="10000"/>
              </a:spcBef>
            </a:pPr>
            <a:endParaRPr kumimoji="0" lang="en-US" altLang="zh-TW" sz="1400" b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8238" name="Text Box 14"/>
          <p:cNvSpPr txBox="1">
            <a:spLocks noChangeArrowheads="1"/>
          </p:cNvSpPr>
          <p:nvPr/>
        </p:nvSpPr>
        <p:spPr bwMode="auto">
          <a:xfrm>
            <a:off x="7915275" y="3221038"/>
            <a:ext cx="1219200" cy="3603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人事薪資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刷卡系統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固定資產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資料傳輸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自訂報表</a:t>
            </a: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B2B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轉鑰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多角貿易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FAX/Email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存貨決策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生產決策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薪工決策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財務決策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營業決策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人力資源</a:t>
            </a:r>
          </a:p>
          <a:p>
            <a:pPr>
              <a:spcBef>
                <a:spcPct val="10000"/>
              </a:spcBef>
            </a:pP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BI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決策</a:t>
            </a:r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6602413" y="3216275"/>
            <a:ext cx="1219200" cy="1492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模具管理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製令</a:t>
            </a:r>
            <a:r>
              <a:rPr kumimoji="0" lang="en-US" altLang="zh-TW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託外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製程系統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庫存系統</a:t>
            </a:r>
          </a:p>
          <a:p>
            <a:pPr>
              <a:spcBef>
                <a:spcPct val="10000"/>
              </a:spcBef>
            </a:pPr>
            <a:endParaRPr kumimoji="0" lang="zh-TW" altLang="en-US" sz="1400" b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ct val="10000"/>
              </a:spcBef>
            </a:pPr>
            <a:endParaRPr kumimoji="0" lang="en-US" altLang="zh-TW" sz="1400" b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8240" name="Text Box 16"/>
          <p:cNvSpPr txBox="1">
            <a:spLocks noChangeArrowheads="1"/>
          </p:cNvSpPr>
          <p:nvPr/>
        </p:nvSpPr>
        <p:spPr bwMode="auto">
          <a:xfrm>
            <a:off x="2735263" y="3216275"/>
            <a:ext cx="1143000" cy="220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成本計算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自動分錄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會計總帳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票據資金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營業稅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應收應付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金流整合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零用金</a:t>
            </a:r>
          </a:p>
          <a:p>
            <a:pPr>
              <a:spcBef>
                <a:spcPct val="10000"/>
              </a:spcBef>
            </a:pPr>
            <a:r>
              <a:rPr kumimoji="0" lang="zh-TW" altLang="en-US" sz="1400" b="1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合併財報</a:t>
            </a:r>
          </a:p>
        </p:txBody>
      </p:sp>
      <p:cxnSp>
        <p:nvCxnSpPr>
          <p:cNvPr id="308241" name="AutoShape 17"/>
          <p:cNvCxnSpPr>
            <a:cxnSpLocks noChangeShapeType="1"/>
            <a:stCxn id="308227" idx="0"/>
            <a:endCxn id="308233" idx="0"/>
          </p:cNvCxnSpPr>
          <p:nvPr/>
        </p:nvCxnSpPr>
        <p:spPr bwMode="auto">
          <a:xfrm rot="5400000" flipV="1">
            <a:off x="4563269" y="-1151731"/>
            <a:ext cx="1588" cy="77724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42" name="AutoShape 18"/>
          <p:cNvCxnSpPr>
            <a:cxnSpLocks noChangeShapeType="1"/>
            <a:stCxn id="308228" idx="0"/>
            <a:endCxn id="308233" idx="0"/>
          </p:cNvCxnSpPr>
          <p:nvPr/>
        </p:nvCxnSpPr>
        <p:spPr bwMode="auto">
          <a:xfrm rot="5400000" flipV="1">
            <a:off x="5210969" y="-504031"/>
            <a:ext cx="1588" cy="64770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43" name="AutoShape 19"/>
          <p:cNvCxnSpPr>
            <a:cxnSpLocks noChangeShapeType="1"/>
            <a:stCxn id="308229" idx="0"/>
            <a:endCxn id="308233" idx="0"/>
          </p:cNvCxnSpPr>
          <p:nvPr/>
        </p:nvCxnSpPr>
        <p:spPr bwMode="auto">
          <a:xfrm rot="5400000" flipV="1">
            <a:off x="5858669" y="143669"/>
            <a:ext cx="1588" cy="51816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44" name="AutoShape 20"/>
          <p:cNvCxnSpPr>
            <a:cxnSpLocks noChangeShapeType="1"/>
            <a:stCxn id="308232" idx="0"/>
            <a:endCxn id="308233" idx="0"/>
          </p:cNvCxnSpPr>
          <p:nvPr/>
        </p:nvCxnSpPr>
        <p:spPr bwMode="auto">
          <a:xfrm rot="5400000" flipV="1">
            <a:off x="6506369" y="791369"/>
            <a:ext cx="1588" cy="38862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45" name="AutoShape 21"/>
          <p:cNvCxnSpPr>
            <a:cxnSpLocks noChangeShapeType="1"/>
            <a:stCxn id="308231" idx="0"/>
            <a:endCxn id="308233" idx="0"/>
          </p:cNvCxnSpPr>
          <p:nvPr/>
        </p:nvCxnSpPr>
        <p:spPr bwMode="auto">
          <a:xfrm rot="5400000" flipV="1">
            <a:off x="7154069" y="1439069"/>
            <a:ext cx="1588" cy="25908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46" name="AutoShape 22"/>
          <p:cNvCxnSpPr>
            <a:cxnSpLocks noChangeShapeType="1"/>
            <a:stCxn id="308230" idx="0"/>
            <a:endCxn id="308233" idx="0"/>
          </p:cNvCxnSpPr>
          <p:nvPr/>
        </p:nvCxnSpPr>
        <p:spPr bwMode="auto">
          <a:xfrm rot="5400000" flipV="1">
            <a:off x="7801769" y="2086769"/>
            <a:ext cx="1588" cy="1295400"/>
          </a:xfrm>
          <a:prstGeom prst="bentConnector3">
            <a:avLst>
              <a:gd name="adj1" fmla="val -14400005"/>
            </a:avLst>
          </a:prstGeom>
          <a:noFill/>
          <a:ln w="28575">
            <a:solidFill>
              <a:srgbClr val="5F5F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247" name="Text Box 23"/>
          <p:cNvSpPr txBox="1">
            <a:spLocks noChangeArrowheads="1"/>
          </p:cNvSpPr>
          <p:nvPr/>
        </p:nvSpPr>
        <p:spPr bwMode="auto">
          <a:xfrm>
            <a:off x="3357563" y="2071688"/>
            <a:ext cx="242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企業功能組織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0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0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0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0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30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30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1" dur="500"/>
                                        <p:tgtEl>
                                          <p:spTgt spid="30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9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3" dur="500"/>
                                        <p:tgtEl>
                                          <p:spTgt spid="30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7" dur="500"/>
                                        <p:tgtEl>
                                          <p:spTgt spid="30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1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5" dur="500"/>
                                        <p:tgtEl>
                                          <p:spTgt spid="30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9" dur="500"/>
                                        <p:tgtEl>
                                          <p:spTgt spid="30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3" dur="500"/>
                                        <p:tgtEl>
                                          <p:spTgt spid="30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7" dur="500"/>
                                        <p:tgtEl>
                                          <p:spTgt spid="30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1" dur="500"/>
                                        <p:tgtEl>
                                          <p:spTgt spid="30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6" grpId="0"/>
      <p:bldP spid="308227" grpId="0" animBg="1"/>
      <p:bldP spid="308228" grpId="0" animBg="1"/>
      <p:bldP spid="308229" grpId="0" animBg="1"/>
      <p:bldP spid="308230" grpId="0" animBg="1"/>
      <p:bldP spid="308231" grpId="0" animBg="1"/>
      <p:bldP spid="308232" grpId="0" animBg="1"/>
      <p:bldP spid="308233" grpId="0" animBg="1"/>
      <p:bldP spid="308234" grpId="0" animBg="1"/>
      <p:bldP spid="308235" grpId="0" animBg="1"/>
      <p:bldP spid="308236" grpId="0" animBg="1"/>
      <p:bldP spid="308237" grpId="0" animBg="1"/>
      <p:bldP spid="308238" grpId="0" animBg="1"/>
      <p:bldP spid="308239" grpId="0" animBg="1"/>
      <p:bldP spid="308240" grpId="0" animBg="1"/>
      <p:bldP spid="3082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/>
              <a:t>評量測驗</a:t>
            </a:r>
            <a:endParaRPr lang="zh-TW" altLang="en-US" b="1" i="1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從</a:t>
            </a:r>
            <a:r>
              <a:rPr lang="en-US" altLang="zh-TW" dirty="0">
                <a:solidFill>
                  <a:schemeClr val="tx1"/>
                </a:solidFill>
              </a:rPr>
              <a:t>Workflow ERP GP</a:t>
            </a:r>
            <a:r>
              <a:rPr lang="zh-TW" altLang="en-US" dirty="0">
                <a:solidFill>
                  <a:schemeClr val="tx1"/>
                </a:solidFill>
              </a:rPr>
              <a:t>系統模組</a:t>
            </a:r>
            <a:r>
              <a:rPr lang="en-US" altLang="zh-TW" dirty="0">
                <a:solidFill>
                  <a:schemeClr val="tx1"/>
                </a:solidFill>
              </a:rPr>
              <a:t>V.S.</a:t>
            </a:r>
            <a:r>
              <a:rPr lang="zh-TW" altLang="en-US" dirty="0">
                <a:solidFill>
                  <a:schemeClr val="tx1"/>
                </a:solidFill>
              </a:rPr>
              <a:t>職務角色而言，下列何組的對應是不適當的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br>
              <a:rPr lang="zh-TW" altLang="en-US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A) </a:t>
            </a:r>
            <a:r>
              <a:rPr lang="zh-TW" altLang="en-US" dirty="0" smtClean="0">
                <a:solidFill>
                  <a:schemeClr val="tx1"/>
                </a:solidFill>
              </a:rPr>
              <a:t>營業稅</a:t>
            </a:r>
            <a:r>
              <a:rPr lang="zh-TW" altLang="en-US" dirty="0">
                <a:solidFill>
                  <a:schemeClr val="tx1"/>
                </a:solidFill>
              </a:rPr>
              <a:t>申報系統</a:t>
            </a:r>
            <a:r>
              <a:rPr lang="en-US" altLang="zh-TW" dirty="0">
                <a:solidFill>
                  <a:schemeClr val="tx1"/>
                </a:solidFill>
              </a:rPr>
              <a:t>V.S.</a:t>
            </a:r>
            <a:r>
              <a:rPr lang="zh-TW" altLang="en-US" dirty="0">
                <a:solidFill>
                  <a:schemeClr val="tx1"/>
                </a:solidFill>
              </a:rPr>
              <a:t>財會</a:t>
            </a:r>
            <a:r>
              <a:rPr lang="zh-TW" altLang="en-US" dirty="0" smtClean="0">
                <a:solidFill>
                  <a:schemeClr val="tx1"/>
                </a:solidFill>
              </a:rPr>
              <a:t>人員</a:t>
            </a:r>
            <a:br>
              <a:rPr lang="zh-TW" altLang="en-US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B) </a:t>
            </a:r>
            <a:r>
              <a:rPr lang="zh-TW" altLang="en-US" dirty="0" smtClean="0">
                <a:solidFill>
                  <a:schemeClr val="tx1"/>
                </a:solidFill>
              </a:rPr>
              <a:t>產品結構</a:t>
            </a:r>
            <a:r>
              <a:rPr lang="zh-TW" altLang="en-US" dirty="0">
                <a:solidFill>
                  <a:schemeClr val="tx1"/>
                </a:solidFill>
              </a:rPr>
              <a:t>管理系統</a:t>
            </a:r>
            <a:r>
              <a:rPr lang="en-US" altLang="zh-TW" dirty="0">
                <a:solidFill>
                  <a:schemeClr val="tx1"/>
                </a:solidFill>
              </a:rPr>
              <a:t>V.S.MIS</a:t>
            </a:r>
            <a:r>
              <a:rPr lang="zh-TW" altLang="en-US" dirty="0" smtClean="0">
                <a:solidFill>
                  <a:schemeClr val="tx1"/>
                </a:solidFill>
              </a:rPr>
              <a:t>人員</a:t>
            </a:r>
            <a:br>
              <a:rPr lang="zh-TW" altLang="en-US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C) </a:t>
            </a:r>
            <a:r>
              <a:rPr lang="zh-TW" altLang="en-US" dirty="0" smtClean="0">
                <a:solidFill>
                  <a:schemeClr val="tx1"/>
                </a:solidFill>
              </a:rPr>
              <a:t>採購</a:t>
            </a:r>
            <a:r>
              <a:rPr lang="zh-TW" altLang="en-US" dirty="0">
                <a:solidFill>
                  <a:schemeClr val="tx1"/>
                </a:solidFill>
              </a:rPr>
              <a:t>管理系統</a:t>
            </a:r>
            <a:r>
              <a:rPr lang="en-US" altLang="zh-TW" dirty="0">
                <a:solidFill>
                  <a:schemeClr val="tx1"/>
                </a:solidFill>
              </a:rPr>
              <a:t>V.S.</a:t>
            </a:r>
            <a:r>
              <a:rPr lang="zh-TW" altLang="en-US" dirty="0">
                <a:solidFill>
                  <a:schemeClr val="tx1"/>
                </a:solidFill>
              </a:rPr>
              <a:t>採購</a:t>
            </a:r>
            <a:r>
              <a:rPr lang="zh-TW" altLang="en-US" dirty="0" smtClean="0">
                <a:solidFill>
                  <a:schemeClr val="tx1"/>
                </a:solidFill>
              </a:rPr>
              <a:t>人員</a:t>
            </a:r>
            <a:br>
              <a:rPr lang="zh-TW" altLang="en-US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D) </a:t>
            </a:r>
            <a:r>
              <a:rPr lang="zh-TW" altLang="en-US" dirty="0" smtClean="0">
                <a:solidFill>
                  <a:schemeClr val="tx1"/>
                </a:solidFill>
              </a:rPr>
              <a:t>品質</a:t>
            </a:r>
            <a:r>
              <a:rPr lang="zh-TW" altLang="en-US" dirty="0">
                <a:solidFill>
                  <a:schemeClr val="tx1"/>
                </a:solidFill>
              </a:rPr>
              <a:t>管理系統</a:t>
            </a:r>
            <a:r>
              <a:rPr lang="en-US" altLang="zh-TW" dirty="0">
                <a:solidFill>
                  <a:schemeClr val="tx1"/>
                </a:solidFill>
              </a:rPr>
              <a:t>V.S.</a:t>
            </a:r>
            <a:r>
              <a:rPr lang="zh-TW" altLang="en-US" dirty="0">
                <a:solidFill>
                  <a:schemeClr val="tx1"/>
                </a:solidFill>
              </a:rPr>
              <a:t>品管</a:t>
            </a:r>
            <a:r>
              <a:rPr lang="zh-TW" altLang="en-US" dirty="0" smtClean="0">
                <a:solidFill>
                  <a:schemeClr val="tx1"/>
                </a:solidFill>
              </a:rPr>
              <a:t>人員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B  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產品結構</a:t>
            </a:r>
            <a:r>
              <a:rPr lang="zh-TW" altLang="en-US" sz="2000" dirty="0"/>
              <a:t>管理系統</a:t>
            </a:r>
            <a:r>
              <a:rPr lang="en-US" altLang="zh-TW" sz="2000" dirty="0" smtClean="0"/>
              <a:t>V.S.</a:t>
            </a:r>
            <a:r>
              <a:rPr lang="zh-TW" altLang="en-US" sz="2000" dirty="0" smtClean="0"/>
              <a:t>研發</a:t>
            </a:r>
            <a:r>
              <a:rPr lang="en-US" altLang="zh-TW" sz="2000" dirty="0" smtClean="0"/>
              <a:t>)</a:t>
            </a:r>
            <a:endParaRPr lang="en-US" altLang="zh-TW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813" y="2571750"/>
            <a:ext cx="7772400" cy="1928813"/>
          </a:xfrm>
        </p:spPr>
        <p:txBody>
          <a:bodyPr rtlCol="0">
            <a:normAutofit fontScale="90000"/>
          </a:bodyPr>
          <a:lstStyle/>
          <a:p>
            <a:pPr algn="ctr" fontAlgn="auto">
              <a:lnSpc>
                <a:spcPts val="6000"/>
              </a:lnSpc>
              <a:spcBef>
                <a:spcPts val="4200"/>
              </a:spcBef>
              <a:spcAft>
                <a:spcPts val="420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一、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 </a:t>
            </a:r>
            <a:r>
              <a:rPr lang="en-US" altLang="zh-TW" sz="3600" b="1" dirty="0" smtClean="0"/>
              <a:t>ERP</a:t>
            </a:r>
            <a:r>
              <a:rPr lang="zh-TW" altLang="en-US" sz="3600" dirty="0" smtClean="0"/>
              <a:t>的導入改變企業的作業程序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及資訊聯繫</a:t>
            </a:r>
            <a: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  <a:t/>
            </a:r>
            <a:b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</a:b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813" y="2786063"/>
            <a:ext cx="7772400" cy="1714500"/>
          </a:xfrm>
        </p:spPr>
        <p:txBody>
          <a:bodyPr rtlCol="0">
            <a:normAutofit fontScale="90000"/>
          </a:bodyPr>
          <a:lstStyle/>
          <a:p>
            <a:pPr algn="ctr" fontAlgn="auto">
              <a:lnSpc>
                <a:spcPts val="6000"/>
              </a:lnSpc>
              <a:spcBef>
                <a:spcPts val="4200"/>
              </a:spcBef>
              <a:spcAft>
                <a:spcPts val="420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三、企業導入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ERP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應有正確觀念</a:t>
            </a:r>
            <a:r>
              <a:rPr lang="zh-TW" altLang="en-US" sz="3600" dirty="0" smtClean="0">
                <a:ea typeface="標楷體" pitchFamily="65" charset="-120"/>
              </a:rPr>
              <a:t/>
            </a:r>
            <a:br>
              <a:rPr lang="zh-TW" altLang="en-US" sz="3600" dirty="0" smtClean="0">
                <a:ea typeface="標楷體" pitchFamily="65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  <a:t/>
            </a:r>
            <a:b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</a:b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1357313"/>
            <a:ext cx="8229600" cy="1000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企業導入 </a:t>
            </a:r>
            <a:r>
              <a:rPr lang="en-US" altLang="zh-TW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ERP</a:t>
            </a:r>
            <a:r>
              <a:rPr lang="zh-TW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應</a:t>
            </a: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有正確觀念</a:t>
            </a:r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428625" y="2500313"/>
            <a:ext cx="82867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 algn="just">
              <a:lnSpc>
                <a:spcPts val="2600"/>
              </a:lnSpc>
              <a:spcBef>
                <a:spcPts val="1200"/>
              </a:spcBef>
              <a:buClr>
                <a:srgbClr val="FF0000"/>
              </a:buClr>
              <a:buSzPct val="65000"/>
              <a:buFont typeface="Wingdings" pitchFamily="2" charset="2"/>
              <a:buChar char="u"/>
            </a:pP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企業主對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導入後可帶來的期許，基本上可列出百來條，但有些期許甚至已經神話了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的效益，如：</a:t>
            </a:r>
            <a:r>
              <a:rPr kumimoji="0" lang="zh-TW" altLang="en-US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漫無目標的口號：降低存貨金額</a:t>
            </a:r>
            <a:r>
              <a:rPr kumimoji="0" lang="en-US" altLang="zh-TW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20%</a:t>
            </a:r>
            <a:r>
              <a:rPr kumimoji="0" lang="zh-TW" altLang="en-US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、降低間接人員</a:t>
            </a:r>
            <a:r>
              <a:rPr kumimoji="0" lang="en-US" altLang="zh-TW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15%</a:t>
            </a:r>
            <a:r>
              <a:rPr kumimoji="0" lang="zh-TW" altLang="en-US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、提升營業額</a:t>
            </a:r>
            <a:r>
              <a:rPr kumimoji="0" lang="en-US" altLang="zh-TW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25%</a:t>
            </a:r>
            <a:r>
              <a:rPr kumimoji="0" lang="zh-TW" altLang="en-US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、組織扁平化</a:t>
            </a:r>
            <a:r>
              <a:rPr kumimoji="0" lang="en-US" altLang="zh-TW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</a:t>
            </a:r>
            <a:r>
              <a:rPr kumimoji="0" lang="zh-TW" altLang="en-US" sz="2000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等等，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讓系統廠商在導入時，不得不為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的真正效益捏把冷汗，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的功能真的有如此神奇嗎？其實這些數據如果經過現狀分析，然後釐清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的功能範圍及企業面臨的現況，有些目標極有可能達成，但有些目標及期許則不然</a:t>
            </a:r>
            <a:endParaRPr kumimoji="0" lang="en-US" altLang="zh-TW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0" grpId="0"/>
      <p:bldP spid="3092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428625" y="2428875"/>
            <a:ext cx="8305800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 algn="just">
              <a:lnSpc>
                <a:spcPts val="2600"/>
              </a:lnSpc>
              <a:spcBef>
                <a:spcPts val="12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</a:pP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舉例來說，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企業目前的</a:t>
            </a:r>
            <a:r>
              <a:rPr kumimoji="0" lang="zh-TW" altLang="en-US" sz="2000" b="1" i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存貨天數</a:t>
            </a:r>
            <a:r>
              <a:rPr kumimoji="0" lang="en-US" altLang="zh-TW" sz="2000" b="1" i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45</a:t>
            </a:r>
            <a:r>
              <a:rPr kumimoji="0" lang="zh-TW" altLang="en-US" sz="2000" b="1" i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天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，其中大約有兩週的存貨，主要因為備貨是為防止採購前置時間不穩，排程不準確或者排程變更頻繁，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BOM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變更頻繁所造成的存貨積壓</a:t>
            </a:r>
          </a:p>
          <a:p>
            <a:pPr marL="447675" indent="-447675" algn="just">
              <a:lnSpc>
                <a:spcPts val="2600"/>
              </a:lnSpc>
              <a:spcBef>
                <a:spcPts val="12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</a:pP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企業想藉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的導入來解決這樣的問題，有機會來降低存貨金額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天數嗎？在此我們需要逐一分析：</a:t>
            </a:r>
            <a:endParaRPr kumimoji="0" lang="en-US" altLang="zh-TW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904875" lvl="1" indent="-447675">
              <a:lnSpc>
                <a:spcPts val="2600"/>
              </a:lnSpc>
              <a:spcBef>
                <a:spcPts val="1200"/>
              </a:spcBef>
              <a:buClr>
                <a:srgbClr val="009900"/>
              </a:buClr>
              <a:buSzPct val="85000"/>
              <a:buFont typeface="Wingdings" pitchFamily="2" charset="2"/>
              <a:buChar char="Ø"/>
            </a:pPr>
            <a:r>
              <a:rPr kumimoji="0" lang="en-US" altLang="zh-TW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kumimoji="0" lang="zh-TW" altLang="en-US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採購前置時間不穩定：</a:t>
            </a:r>
            <a: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這是廠商供應端的產能問題，如何找到穩定的供應商，或另闢合格廠商是關鍵，這一點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無法解決</a:t>
            </a:r>
          </a:p>
          <a:p>
            <a:pPr marL="904875" lvl="1" indent="-447675" algn="just">
              <a:lnSpc>
                <a:spcPts val="2600"/>
              </a:lnSpc>
              <a:spcBef>
                <a:spcPts val="1200"/>
              </a:spcBef>
              <a:buClr>
                <a:srgbClr val="FF0000"/>
              </a:buClr>
              <a:buSzPct val="65000"/>
              <a:buFont typeface="Wingdings" pitchFamily="2" charset="2"/>
              <a:buChar char="n"/>
            </a:pPr>
            <a:endParaRPr kumimoji="0" lang="zh-TW" altLang="en-US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8625" y="1571625"/>
            <a:ext cx="8358188" cy="785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  <a:ea typeface="書法家顏楷體" pitchFamily="49" charset="-120"/>
                <a:cs typeface="Times New Roman" pitchFamily="18" charset="0"/>
              </a:rPr>
              <a:t>企業導入 </a:t>
            </a: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 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  <a:ea typeface="書法家顏楷體" pitchFamily="49" charset="-120"/>
                <a:cs typeface="Times New Roman" pitchFamily="18" charset="0"/>
              </a:rPr>
              <a:t>應有正確觀念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0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10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500063" y="2428875"/>
            <a:ext cx="8358187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09625" indent="-361950" eaLnBrk="0" hangingPunct="0">
              <a:lnSpc>
                <a:spcPts val="2600"/>
              </a:lnSpc>
              <a:spcBef>
                <a:spcPts val="1200"/>
              </a:spcBef>
              <a:buClr>
                <a:srgbClr val="009900"/>
              </a:buClr>
              <a:buSzPct val="85000"/>
              <a:buFont typeface="Wingdings" pitchFamily="2" charset="2"/>
              <a:buChar char="Ø"/>
            </a:pPr>
            <a:r>
              <a:rPr kumimoji="0" lang="en-US" altLang="zh-TW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kumimoji="0" lang="zh-TW" altLang="en-US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排程不準確或者排程變更頻繁：</a:t>
            </a:r>
            <a: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若排程不準確的原因是因現場生產資訊回饋不即時，異常發生的頻率過高：停工待料、機器設備異常、換線頻率高、插單頻繁、現場人員出勤不穩定工模具發生異常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這些問題亦不會因為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的導入而有明顯的改善效益</a:t>
            </a:r>
          </a:p>
          <a:p>
            <a:pPr marL="819150" lvl="1" indent="-361950" eaLnBrk="0" hangingPunct="0">
              <a:lnSpc>
                <a:spcPts val="2600"/>
              </a:lnSpc>
              <a:spcBef>
                <a:spcPts val="1200"/>
              </a:spcBef>
              <a:buClr>
                <a:srgbClr val="009900"/>
              </a:buClr>
              <a:buSzPct val="85000"/>
              <a:buFont typeface="Wingdings" pitchFamily="2" charset="2"/>
              <a:buChar char="Ø"/>
            </a:pPr>
            <a:r>
              <a:rPr kumimoji="0" lang="en-US" altLang="zh-TW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 BOM</a:t>
            </a:r>
            <a:r>
              <a:rPr kumimoji="0" lang="zh-TW" altLang="en-US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kumimoji="0" lang="en-US" altLang="zh-TW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ECN</a:t>
            </a:r>
            <a:r>
              <a:rPr kumimoji="0" lang="zh-TW" altLang="en-US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變更頻繁：</a:t>
            </a:r>
            <a: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en-US" altLang="zh-TW" b="1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BOM(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材料用料表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變更後，如果是因為變更資訊通知不及，而導致製造不良品、投入不當人工及料件造成資源的浪費，那透過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資訊快速回應溝通的效益是有機會來進行改善的，但是導入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不會降低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ECN(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工程變更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的次數</a:t>
            </a:r>
          </a:p>
          <a:p>
            <a:pPr marL="809625" indent="-361950" eaLnBrk="0" hangingPunct="0">
              <a:lnSpc>
                <a:spcPts val="2600"/>
              </a:lnSpc>
              <a:spcBef>
                <a:spcPts val="1200"/>
              </a:spcBef>
            </a:pPr>
            <a:endParaRPr kumimoji="0" lang="en-US" altLang="zh-TW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8625" y="1571625"/>
            <a:ext cx="8358188" cy="785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  <a:ea typeface="書法家顏楷體" pitchFamily="49" charset="-120"/>
                <a:cs typeface="Times New Roman" pitchFamily="18" charset="0"/>
              </a:rPr>
              <a:t>企業導入 </a:t>
            </a:r>
            <a:r>
              <a:rPr kumimoji="0"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ERP</a:t>
            </a:r>
            <a:r>
              <a:rPr kumimoji="0" lang="zh-TW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 </a:t>
            </a: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  <a:ea typeface="書法家顏楷體" pitchFamily="49" charset="-120"/>
                <a:cs typeface="Times New Roman" pitchFamily="18" charset="0"/>
              </a:rPr>
              <a:t>應有正確觀念 </a:t>
            </a:r>
            <a:r>
              <a:rPr kumimoji="0" lang="en-US" altLang="zh-TW" sz="36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  <a:cs typeface="Times New Roman" pitchFamily="18" charset="0"/>
              </a:rPr>
              <a:t>(Cont.)</a:t>
            </a:r>
            <a:endParaRPr kumimoji="0" lang="zh-TW" altLang="en-US" sz="3600" b="1" i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1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500063" y="2571750"/>
            <a:ext cx="82867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企業進行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BPR (Business Process Reengineering)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的最佳時機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利用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來執行企業管理的內部控制，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降低營運管理的風險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利用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化來改善作業流程，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提升作業流程的行政效率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利用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IT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技術快速處理大量資料的功能，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降低人力負荷與人為錯誤率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五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透過所有資訊的整合，提供各種管理查核報表，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協助主管管理與改善的依據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85813" y="1357313"/>
            <a:ext cx="7308850" cy="1000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ERP</a:t>
            </a: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效益何在***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1000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1000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1000"/>
                                        <p:tgtEl>
                                          <p:spTgt spid="31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1000"/>
                                        <p:tgtEl>
                                          <p:spTgt spid="312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1000"/>
                                        <p:tgtEl>
                                          <p:spTgt spid="312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500063" y="2571750"/>
            <a:ext cx="8393112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六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透過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化來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整合上下游的資訊，提升競爭力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七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資訊分享與整合，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將資訊提升知識再創新的競爭優勢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八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運用</a:t>
            </a:r>
            <a:r>
              <a:rPr kumimoji="0" lang="en-US" altLang="zh-TW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IT</a:t>
            </a:r>
            <a:r>
              <a:rPr kumimoji="0" lang="zh-TW" altLang="en-US" sz="2000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技術，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創新商機，創造競爭優勢及獲利極大化</a:t>
            </a:r>
          </a:p>
          <a:p>
            <a:pPr marL="755650" indent="-755650" algn="just">
              <a:lnSpc>
                <a:spcPts val="2600"/>
              </a:lnSpc>
              <a:spcBef>
                <a:spcPts val="1200"/>
              </a:spcBef>
            </a:pPr>
            <a:endParaRPr kumimoji="0" lang="en-US" altLang="zh-TW" sz="2000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85813" y="1357313"/>
            <a:ext cx="7308850" cy="1000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ERP</a:t>
            </a: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效益何在**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*  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Kozuka Gothic Pro EL" pitchFamily="34" charset="-128"/>
              </a:rPr>
              <a:t>(Cont.)</a:t>
            </a:r>
            <a:endParaRPr lang="zh-TW" altLang="en-US" b="1" i="1" dirty="0">
              <a:effectLst>
                <a:outerShdw blurRad="38100" dist="38100" dir="2700000" algn="tl">
                  <a:srgbClr val="C0C0C0"/>
                </a:outerShdw>
              </a:effectLst>
              <a:ea typeface="Kozuka Gothic Pro EL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2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1557338"/>
            <a:ext cx="7596188" cy="287337"/>
          </a:xfrm>
        </p:spPr>
        <p:txBody>
          <a:bodyPr/>
          <a:lstStyle/>
          <a:p>
            <a:pPr algn="l"/>
            <a:r>
              <a:rPr lang="en-US" altLang="zh-TW" sz="2000" b="1" smtClean="0">
                <a:ea typeface="標楷體" pitchFamily="65" charset="-120"/>
              </a:rPr>
              <a:t>(</a:t>
            </a:r>
            <a:r>
              <a:rPr lang="zh-TW" altLang="en-US" sz="2000" b="1" smtClean="0">
                <a:ea typeface="標楷體" pitchFamily="65" charset="-120"/>
              </a:rPr>
              <a:t>一</a:t>
            </a:r>
            <a:r>
              <a:rPr lang="en-US" altLang="zh-TW" sz="2000" b="1" smtClean="0">
                <a:ea typeface="標楷體" pitchFamily="65" charset="-120"/>
              </a:rPr>
              <a:t>)</a:t>
            </a:r>
            <a:r>
              <a:rPr lang="zh-TW" altLang="en-US" sz="2000" b="1" smtClean="0">
                <a:ea typeface="標楷體" pitchFamily="65" charset="-120"/>
              </a:rPr>
              <a:t>、 企業進行</a:t>
            </a:r>
            <a:r>
              <a:rPr lang="en-US" altLang="zh-TW" sz="2000" b="1" smtClean="0">
                <a:ea typeface="標楷體" pitchFamily="65" charset="-120"/>
              </a:rPr>
              <a:t>BPR (Business Process Reengineering) </a:t>
            </a:r>
            <a:r>
              <a:rPr lang="zh-TW" altLang="en-US" sz="2000" b="1" smtClean="0">
                <a:ea typeface="標楷體" pitchFamily="65" charset="-120"/>
              </a:rPr>
              <a:t>的最佳時機</a:t>
            </a:r>
            <a:r>
              <a:rPr lang="zh-TW" altLang="en-US" sz="2000" b="1" smtClean="0">
                <a:solidFill>
                  <a:schemeClr val="tx1"/>
                </a:solidFill>
                <a:ea typeface="標楷體" pitchFamily="65" charset="-120"/>
              </a:rPr>
              <a:t/>
            </a:r>
            <a:br>
              <a:rPr lang="zh-TW" altLang="en-US" sz="2000" b="1" smtClean="0">
                <a:solidFill>
                  <a:schemeClr val="tx1"/>
                </a:solidFill>
                <a:ea typeface="標楷體" pitchFamily="65" charset="-120"/>
              </a:rPr>
            </a:br>
            <a:endParaRPr lang="zh-TW" altLang="en-US" sz="2000" b="1" smtClean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323850" y="1773238"/>
            <a:ext cx="5543550" cy="417512"/>
          </a:xfrm>
        </p:spPr>
        <p:txBody>
          <a:bodyPr/>
          <a:lstStyle/>
          <a:p>
            <a:pPr>
              <a:buClr>
                <a:srgbClr val="FF00FF"/>
              </a:buClr>
            </a:pPr>
            <a:r>
              <a:rPr lang="zh-TW" altLang="en-US" smtClean="0"/>
              <a:t>目標：縮短接單製造前置時間  </a:t>
            </a:r>
            <a:r>
              <a:rPr lang="en-US" altLang="zh-TW" smtClean="0"/>
              <a:t>(20</a:t>
            </a:r>
            <a:r>
              <a:rPr lang="zh-TW" altLang="en-US" smtClean="0"/>
              <a:t>天 → </a:t>
            </a:r>
            <a:r>
              <a:rPr lang="en-US" altLang="zh-TW" smtClean="0"/>
              <a:t>15</a:t>
            </a:r>
            <a:r>
              <a:rPr lang="zh-TW" altLang="en-US" smtClean="0"/>
              <a:t>天</a:t>
            </a:r>
            <a:r>
              <a:rPr lang="en-US" altLang="zh-TW" smtClean="0"/>
              <a:t>)</a:t>
            </a:r>
            <a:endParaRPr lang="zh-TW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1000125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14438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428750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43063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57375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71688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86000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500313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714625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928938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143250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357563" y="2286000"/>
            <a:ext cx="142875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571875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23" name="直線接點 22"/>
          <p:cNvCxnSpPr/>
          <p:nvPr/>
        </p:nvCxnSpPr>
        <p:spPr>
          <a:xfrm>
            <a:off x="1000125" y="2928938"/>
            <a:ext cx="25003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rot="5400000">
            <a:off x="857250" y="2928938"/>
            <a:ext cx="2857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3357563" y="2928938"/>
            <a:ext cx="2857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786188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000500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214813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643438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429125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857750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072063" y="2286000"/>
            <a:ext cx="142875" cy="28575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39" name="直線接點 38"/>
          <p:cNvCxnSpPr/>
          <p:nvPr/>
        </p:nvCxnSpPr>
        <p:spPr>
          <a:xfrm>
            <a:off x="3571875" y="3429000"/>
            <a:ext cx="16430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rot="5400000">
            <a:off x="3429000" y="3429000"/>
            <a:ext cx="2857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rot="5400000">
            <a:off x="5072063" y="3429000"/>
            <a:ext cx="2857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>
            <a:spLocks noChangeArrowheads="1"/>
          </p:cNvSpPr>
          <p:nvPr/>
        </p:nvSpPr>
        <p:spPr bwMode="auto">
          <a:xfrm>
            <a:off x="1357313" y="3143250"/>
            <a:ext cx="1928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生產加工＝</a:t>
            </a:r>
            <a:r>
              <a:rPr kumimoji="0" lang="en-US" altLang="zh-TW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</a:t>
            </a:r>
            <a:r>
              <a:rPr kumimoji="0" lang="zh-TW" altLang="en-US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天</a:t>
            </a:r>
          </a:p>
        </p:txBody>
      </p:sp>
      <p:sp>
        <p:nvSpPr>
          <p:cNvPr id="44" name="文字方塊 43"/>
          <p:cNvSpPr txBox="1">
            <a:spLocks noChangeArrowheads="1"/>
          </p:cNvSpPr>
          <p:nvPr/>
        </p:nvSpPr>
        <p:spPr bwMode="auto">
          <a:xfrm>
            <a:off x="3500438" y="3714750"/>
            <a:ext cx="1928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行政處理及聯繫＝</a:t>
            </a:r>
            <a:r>
              <a:rPr kumimoji="0" lang="en-US" altLang="zh-TW" b="1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kumimoji="0" lang="zh-TW" altLang="en-US" b="1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天</a:t>
            </a:r>
          </a:p>
        </p:txBody>
      </p:sp>
      <p:sp>
        <p:nvSpPr>
          <p:cNvPr id="45" name="圓角矩形圖說文字 44"/>
          <p:cNvSpPr/>
          <p:nvPr/>
        </p:nvSpPr>
        <p:spPr>
          <a:xfrm>
            <a:off x="5857875" y="2357438"/>
            <a:ext cx="2643188" cy="2214562"/>
          </a:xfrm>
          <a:prstGeom prst="wedgeRoundRectCallout">
            <a:avLst>
              <a:gd name="adj1" fmla="val -60731"/>
              <a:gd name="adj2" fmla="val -3504"/>
              <a:gd name="adj3" fmla="val 16667"/>
            </a:avLst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問題：</a:t>
            </a:r>
            <a:endParaRPr kumimoji="0" lang="en-US" altLang="zh-TW" b="1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共有</a:t>
            </a:r>
            <a:r>
              <a:rPr kumimoji="0" lang="en-US" altLang="zh-TW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</a:t>
            </a:r>
            <a:r>
              <a:rPr kumimoji="0" lang="zh-TW" altLang="en-US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道關卡，需經</a:t>
            </a:r>
            <a:r>
              <a:rPr kumimoji="0" lang="en-US" altLang="zh-TW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18</a:t>
            </a:r>
            <a:r>
              <a:rPr kumimoji="0" lang="zh-TW" altLang="en-US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人，若有公文書面遞送，每一個人處理時間約</a:t>
            </a:r>
            <a:r>
              <a:rPr kumimoji="0" lang="en-US" altLang="zh-TW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kumimoji="0" lang="zh-TW" altLang="en-US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小時，公文收發最少要半天才會處理完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714375" y="4929188"/>
            <a:ext cx="7858125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解決方法一：</a:t>
            </a:r>
            <a:endParaRPr kumimoji="0" lang="en-US" altLang="zh-TW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進行流程分析，流程重組、刪除或合併，重新檢討授權，要求縮短簽單時間</a:t>
            </a:r>
          </a:p>
        </p:txBody>
      </p:sp>
      <p:sp>
        <p:nvSpPr>
          <p:cNvPr id="47" name="圓角矩形 46"/>
          <p:cNvSpPr/>
          <p:nvPr/>
        </p:nvSpPr>
        <p:spPr>
          <a:xfrm>
            <a:off x="714375" y="5786438"/>
            <a:ext cx="7858125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解決方法二：</a:t>
            </a:r>
            <a:endParaRPr kumimoji="0" lang="en-US" altLang="zh-TW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導入電子表單系統，透過</a:t>
            </a: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e-mail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及內部網路連繫及提醒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3" grpId="0"/>
      <p:bldP spid="44" grpId="0"/>
      <p:bldP spid="45" grpId="0" animBg="1"/>
      <p:bldP spid="46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928688" y="2286000"/>
            <a:ext cx="70866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例如：</a:t>
            </a:r>
          </a:p>
          <a:p>
            <a:pPr algn="just">
              <a:lnSpc>
                <a:spcPct val="140000"/>
              </a:lnSpc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進貨單可追溯採購單，採購單可追溯進貨單</a:t>
            </a:r>
          </a:p>
          <a:p>
            <a:pPr algn="just">
              <a:lnSpc>
                <a:spcPct val="140000"/>
              </a:lnSpc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應付帳款不會重複處理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(3).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物料需求必須可追溯原始訂單或製令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客戶的信用額度控管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(5).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供應商的評核與採購政策等</a:t>
            </a:r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214313" y="1714500"/>
            <a:ext cx="88217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（二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利用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來執行企業管理的內部控制，降低營運管理風險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3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3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13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13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313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3175" cy="682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1835150" y="3500438"/>
            <a:ext cx="2881313" cy="576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>
            <a:off x="4140200" y="4076700"/>
            <a:ext cx="1511300" cy="720725"/>
          </a:xfrm>
          <a:prstGeom prst="wedgeRoundRectCallout">
            <a:avLst>
              <a:gd name="adj1" fmla="val -91384"/>
              <a:gd name="adj2" fmla="val -4515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b="1">
                <a:solidFill>
                  <a:srgbClr val="FF0000"/>
                </a:solidFill>
                <a:ea typeface="標楷體" pitchFamily="65" charset="-120"/>
              </a:rPr>
              <a:t>進貨單需輸入採購單號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 animBg="1"/>
      <p:bldP spid="829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0350"/>
            <a:ext cx="8856663" cy="634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179388" y="2205038"/>
            <a:ext cx="3671887" cy="44640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橢圓 37"/>
          <p:cNvSpPr/>
          <p:nvPr/>
        </p:nvSpPr>
        <p:spPr>
          <a:xfrm>
            <a:off x="1214438" y="2214563"/>
            <a:ext cx="7072312" cy="46434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3357554" y="3714752"/>
            <a:ext cx="2428892" cy="1714512"/>
          </a:xfrm>
          <a:prstGeom prst="ellipse">
            <a:avLst/>
          </a:prstGeom>
          <a:solidFill>
            <a:srgbClr val="33CC33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b="1" dirty="0">
              <a:solidFill>
                <a:srgbClr val="33CC33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title"/>
          </p:nvPr>
        </p:nvSpPr>
        <p:spPr>
          <a:xfrm>
            <a:off x="285750" y="1285875"/>
            <a:ext cx="8643938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九大交易循環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隸書體W7" pitchFamily="65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857752" y="2428868"/>
            <a:ext cx="1071570" cy="1071570"/>
          </a:xfrm>
          <a:prstGeom prst="ellipse">
            <a:avLst/>
          </a:prstGeom>
          <a:solidFill>
            <a:srgbClr val="FFFF99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銷貨收款循環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6072198" y="3429000"/>
            <a:ext cx="1071570" cy="1071570"/>
          </a:xfrm>
          <a:prstGeom prst="ellipse">
            <a:avLst/>
          </a:prstGeom>
          <a:solidFill>
            <a:srgbClr val="FF99FF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072198" y="4857760"/>
            <a:ext cx="1071570" cy="107157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採購付款循環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857752" y="5643578"/>
            <a:ext cx="1071570" cy="1071570"/>
          </a:xfrm>
          <a:prstGeom prst="ellipse">
            <a:avLst/>
          </a:prstGeom>
          <a:solidFill>
            <a:srgbClr val="CCFF66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薪工循環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3357554" y="5643578"/>
            <a:ext cx="1071570" cy="1071570"/>
          </a:xfrm>
          <a:prstGeom prst="ellipse">
            <a:avLst/>
          </a:prstGeom>
          <a:solidFill>
            <a:srgbClr val="FFCC99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固定資產循環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928794" y="4786322"/>
            <a:ext cx="1071570" cy="10715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融資循環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928794" y="3357562"/>
            <a:ext cx="1143008" cy="1071570"/>
          </a:xfrm>
          <a:prstGeom prst="ellipse">
            <a:avLst/>
          </a:prstGeom>
          <a:solidFill>
            <a:srgbClr val="66FFFF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研發循環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14678" y="2428868"/>
            <a:ext cx="1071570" cy="1071570"/>
          </a:xfrm>
          <a:prstGeom prst="ellipse">
            <a:avLst/>
          </a:prstGeom>
          <a:solidFill>
            <a:srgbClr val="9999FF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投資循環</a:t>
            </a:r>
            <a:endParaRPr kumimoji="0" lang="zh-TW" altLang="en-US">
              <a:solidFill>
                <a:srgbClr val="FFFFFF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857620" y="4143380"/>
            <a:ext cx="1428760" cy="928694"/>
          </a:xfrm>
          <a:prstGeom prst="ellipse">
            <a:avLst/>
          </a:prstGeom>
          <a:solidFill>
            <a:srgbClr val="FF9999"/>
          </a:solidFill>
          <a:ln w="12700"/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/>
            <a:r>
              <a:rPr kumimoji="0" lang="zh-TW" altLang="en-US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內部控制</a:t>
            </a:r>
            <a:r>
              <a:rPr kumimoji="0" lang="en-US" altLang="zh-TW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與稽核</a:t>
            </a:r>
            <a:endParaRPr kumimoji="0" lang="zh-TW" altLang="en-US">
              <a:solidFill>
                <a:srgbClr val="0000FF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接點 13"/>
          <p:cNvCxnSpPr>
            <a:endCxn id="0" idx="1"/>
          </p:cNvCxnSpPr>
          <p:nvPr/>
        </p:nvCxnSpPr>
        <p:spPr>
          <a:xfrm rot="16200000" flipH="1">
            <a:off x="5857875" y="3214688"/>
            <a:ext cx="371475" cy="371475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0" idx="4"/>
            <a:endCxn id="0" idx="0"/>
          </p:cNvCxnSpPr>
          <p:nvPr/>
        </p:nvCxnSpPr>
        <p:spPr>
          <a:xfrm rot="5400000">
            <a:off x="6430169" y="4679157"/>
            <a:ext cx="357187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0" idx="3"/>
          </p:cNvCxnSpPr>
          <p:nvPr/>
        </p:nvCxnSpPr>
        <p:spPr>
          <a:xfrm rot="5400000">
            <a:off x="5929313" y="5700712"/>
            <a:ext cx="228600" cy="371475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0" idx="4"/>
            <a:endCxn id="0" idx="0"/>
          </p:cNvCxnSpPr>
          <p:nvPr/>
        </p:nvCxnSpPr>
        <p:spPr>
          <a:xfrm rot="5400000">
            <a:off x="2303463" y="4589462"/>
            <a:ext cx="357188" cy="36513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endCxn id="0" idx="7"/>
          </p:cNvCxnSpPr>
          <p:nvPr/>
        </p:nvCxnSpPr>
        <p:spPr>
          <a:xfrm rot="5400000">
            <a:off x="2874169" y="3174206"/>
            <a:ext cx="371475" cy="309563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0" idx="2"/>
            <a:endCxn id="0" idx="6"/>
          </p:cNvCxnSpPr>
          <p:nvPr/>
        </p:nvCxnSpPr>
        <p:spPr>
          <a:xfrm rot="10800000">
            <a:off x="4286250" y="2963863"/>
            <a:ext cx="571500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0" idx="2"/>
            <a:endCxn id="0" idx="6"/>
          </p:cNvCxnSpPr>
          <p:nvPr/>
        </p:nvCxnSpPr>
        <p:spPr>
          <a:xfrm rot="10800000">
            <a:off x="4429125" y="6180138"/>
            <a:ext cx="428625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0" idx="5"/>
          </p:cNvCxnSpPr>
          <p:nvPr/>
        </p:nvCxnSpPr>
        <p:spPr>
          <a:xfrm rot="16200000" flipH="1">
            <a:off x="2950369" y="5593557"/>
            <a:ext cx="228600" cy="442912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rot="1342236">
            <a:off x="5114925" y="3627438"/>
            <a:ext cx="234950" cy="223837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1" name="向下箭號 40"/>
          <p:cNvSpPr/>
          <p:nvPr/>
        </p:nvSpPr>
        <p:spPr>
          <a:xfrm rot="3600000">
            <a:off x="5753100" y="4117975"/>
            <a:ext cx="236538" cy="223838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2" name="向下箭號 41"/>
          <p:cNvSpPr/>
          <p:nvPr/>
        </p:nvSpPr>
        <p:spPr>
          <a:xfrm rot="7200000">
            <a:off x="5824538" y="4903788"/>
            <a:ext cx="236537" cy="223837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3" name="向下箭號 42"/>
          <p:cNvSpPr/>
          <p:nvPr/>
        </p:nvSpPr>
        <p:spPr>
          <a:xfrm rot="9600000">
            <a:off x="5032375" y="5391150"/>
            <a:ext cx="234950" cy="223838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4" name="向下箭號 43"/>
          <p:cNvSpPr/>
          <p:nvPr/>
        </p:nvSpPr>
        <p:spPr>
          <a:xfrm rot="12000000">
            <a:off x="3784600" y="5329238"/>
            <a:ext cx="234950" cy="223837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5" name="向下箭號 44"/>
          <p:cNvSpPr/>
          <p:nvPr/>
        </p:nvSpPr>
        <p:spPr>
          <a:xfrm rot="14400000">
            <a:off x="3038475" y="4832350"/>
            <a:ext cx="236538" cy="223838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6" name="向下箭號 45"/>
          <p:cNvSpPr/>
          <p:nvPr/>
        </p:nvSpPr>
        <p:spPr>
          <a:xfrm rot="16800000">
            <a:off x="3155950" y="4024313"/>
            <a:ext cx="236537" cy="223838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47" name="向下箭號 46"/>
          <p:cNvSpPr/>
          <p:nvPr/>
        </p:nvSpPr>
        <p:spPr>
          <a:xfrm rot="20400000">
            <a:off x="3889375" y="3533775"/>
            <a:ext cx="234950" cy="223838"/>
          </a:xfrm>
          <a:prstGeom prst="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4" name="文字方塊 73"/>
          <p:cNvSpPr txBox="1">
            <a:spLocks noChangeArrowheads="1"/>
          </p:cNvSpPr>
          <p:nvPr/>
        </p:nvSpPr>
        <p:spPr bwMode="auto">
          <a:xfrm>
            <a:off x="4357688" y="3714750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電</a:t>
            </a:r>
          </a:p>
        </p:txBody>
      </p:sp>
      <p:sp>
        <p:nvSpPr>
          <p:cNvPr id="75" name="文字方塊 74"/>
          <p:cNvSpPr txBox="1">
            <a:spLocks noChangeArrowheads="1"/>
          </p:cNvSpPr>
          <p:nvPr/>
        </p:nvSpPr>
        <p:spPr bwMode="auto">
          <a:xfrm>
            <a:off x="5000625" y="3929063"/>
            <a:ext cx="500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子</a:t>
            </a:r>
          </a:p>
        </p:txBody>
      </p:sp>
      <p:sp>
        <p:nvSpPr>
          <p:cNvPr id="76" name="文字方塊 75"/>
          <p:cNvSpPr txBox="1">
            <a:spLocks noChangeArrowheads="1"/>
          </p:cNvSpPr>
          <p:nvPr/>
        </p:nvSpPr>
        <p:spPr bwMode="auto">
          <a:xfrm>
            <a:off x="5286375" y="4357688"/>
            <a:ext cx="49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資</a:t>
            </a:r>
          </a:p>
        </p:txBody>
      </p:sp>
      <p:sp>
        <p:nvSpPr>
          <p:cNvPr id="77" name="文字方塊 76"/>
          <p:cNvSpPr txBox="1">
            <a:spLocks noChangeArrowheads="1"/>
          </p:cNvSpPr>
          <p:nvPr/>
        </p:nvSpPr>
        <p:spPr bwMode="auto">
          <a:xfrm>
            <a:off x="5000625" y="4929188"/>
            <a:ext cx="49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料</a:t>
            </a:r>
          </a:p>
        </p:txBody>
      </p:sp>
      <p:sp>
        <p:nvSpPr>
          <p:cNvPr id="78" name="文字方塊 77"/>
          <p:cNvSpPr txBox="1">
            <a:spLocks noChangeArrowheads="1"/>
          </p:cNvSpPr>
          <p:nvPr/>
        </p:nvSpPr>
        <p:spPr bwMode="auto">
          <a:xfrm>
            <a:off x="4357688" y="5072063"/>
            <a:ext cx="490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處</a:t>
            </a:r>
          </a:p>
        </p:txBody>
      </p:sp>
      <p:sp>
        <p:nvSpPr>
          <p:cNvPr id="79" name="文字方塊 78"/>
          <p:cNvSpPr txBox="1">
            <a:spLocks noChangeArrowheads="1"/>
          </p:cNvSpPr>
          <p:nvPr/>
        </p:nvSpPr>
        <p:spPr bwMode="auto">
          <a:xfrm>
            <a:off x="3714750" y="4929188"/>
            <a:ext cx="49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理</a:t>
            </a:r>
          </a:p>
        </p:txBody>
      </p:sp>
      <p:sp>
        <p:nvSpPr>
          <p:cNvPr id="80" name="文字方塊 79"/>
          <p:cNvSpPr txBox="1">
            <a:spLocks noChangeArrowheads="1"/>
          </p:cNvSpPr>
          <p:nvPr/>
        </p:nvSpPr>
        <p:spPr bwMode="auto">
          <a:xfrm>
            <a:off x="3357563" y="4429125"/>
            <a:ext cx="490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循</a:t>
            </a:r>
          </a:p>
        </p:txBody>
      </p:sp>
      <p:sp>
        <p:nvSpPr>
          <p:cNvPr id="81" name="文字方塊 80"/>
          <p:cNvSpPr txBox="1">
            <a:spLocks noChangeArrowheads="1"/>
          </p:cNvSpPr>
          <p:nvPr/>
        </p:nvSpPr>
        <p:spPr bwMode="auto">
          <a:xfrm>
            <a:off x="3714750" y="3929063"/>
            <a:ext cx="49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zh-TW" altLang="en-US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6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7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7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7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8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9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9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0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11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11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27000"/>
                            </p:stCondLst>
                            <p:childTnLst>
                              <p:par>
                                <p:cTn id="1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12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9000"/>
                            </p:stCondLst>
                            <p:childTnLst>
                              <p:par>
                                <p:cTn id="12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1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31000"/>
                            </p:stCondLst>
                            <p:childTnLst>
                              <p:par>
                                <p:cTn id="1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32000"/>
                            </p:stCondLst>
                            <p:childTnLst>
                              <p:par>
                                <p:cTn id="13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33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9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971550" y="2057400"/>
            <a:ext cx="775811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76250" indent="-476250" algn="just">
              <a:lnSpc>
                <a:spcPct val="120000"/>
              </a:lnSpc>
              <a:spcBef>
                <a:spcPct val="25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原來的單據簽核是走書面憑證核准，而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與電子表單相結合，由系統即時通知，縮短單據簽核的時間 </a:t>
            </a:r>
          </a:p>
          <a:p>
            <a:pPr marL="476250" indent="-476250" algn="just">
              <a:lnSpc>
                <a:spcPct val="120000"/>
              </a:lnSpc>
              <a:spcBef>
                <a:spcPct val="25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中心廠跟衛星廠的採購單透過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EDI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資料交換，加速衛星廠的訂單處理時效</a:t>
            </a:r>
          </a:p>
          <a:p>
            <a:pPr marL="476250" indent="-476250" algn="just">
              <a:lnSpc>
                <a:spcPct val="120000"/>
              </a:lnSpc>
              <a:spcBef>
                <a:spcPct val="25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(3).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PDA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系統讓業務人員可提升報價效率</a:t>
            </a:r>
          </a:p>
          <a:p>
            <a:pPr marL="476250" indent="-476250" algn="just">
              <a:lnSpc>
                <a:spcPct val="120000"/>
              </a:lnSpc>
              <a:spcBef>
                <a:spcPct val="25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自動分錄系統將完全免除會計人員日常傳票的工作負荷</a:t>
            </a:r>
          </a:p>
          <a:p>
            <a:pPr marL="476250" indent="-476250" algn="just">
              <a:lnSpc>
                <a:spcPct val="120000"/>
              </a:lnSpc>
              <a:spcBef>
                <a:spcPct val="25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(5).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營業稅系統取代人工填寫整理報稅相關作業 </a:t>
            </a:r>
          </a:p>
        </p:txBody>
      </p:sp>
      <p:sp>
        <p:nvSpPr>
          <p:cNvPr id="314371" name="Rectangle 3"/>
          <p:cNvSpPr>
            <a:spLocks noChangeArrowheads="1"/>
          </p:cNvSpPr>
          <p:nvPr/>
        </p:nvSpPr>
        <p:spPr bwMode="auto">
          <a:xfrm>
            <a:off x="428625" y="1571625"/>
            <a:ext cx="8032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、利用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化來改善作業流程，提升作業流程的行政效率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4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4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4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14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14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5888"/>
            <a:ext cx="7993062" cy="64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 r="57381" b="50545"/>
          <a:stretch>
            <a:fillRect/>
          </a:stretch>
        </p:blipFill>
        <p:spPr bwMode="auto">
          <a:xfrm>
            <a:off x="0" y="115888"/>
            <a:ext cx="9144000" cy="641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135937" cy="656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ChangeArrowheads="1"/>
          </p:cNvSpPr>
          <p:nvPr/>
        </p:nvSpPr>
        <p:spPr bwMode="auto">
          <a:xfrm>
            <a:off x="1143000" y="1928813"/>
            <a:ext cx="64008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 algn="just">
              <a:lnSpc>
                <a:spcPct val="150000"/>
              </a:lnSpc>
              <a:tabLst>
                <a:tab pos="98425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計算訂單或預測訂單的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計畫</a:t>
            </a:r>
          </a:p>
          <a:p>
            <a:pPr marL="447675" indent="-447675" algn="just" eaLnBrk="0" hangingPunct="0">
              <a:lnSpc>
                <a:spcPct val="150000"/>
              </a:lnSpc>
              <a:tabLst>
                <a:tab pos="98425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應收帳款應付帳款的結算，精確處理帳款</a:t>
            </a:r>
          </a:p>
          <a:p>
            <a:pPr marL="447675" indent="-447675" algn="just" eaLnBrk="0" hangingPunct="0">
              <a:lnSpc>
                <a:spcPct val="150000"/>
              </a:lnSpc>
              <a:tabLst>
                <a:tab pos="98425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(3).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生產排程取代人工排程的工作負荷</a:t>
            </a:r>
          </a:p>
          <a:p>
            <a:pPr marL="447675" indent="-447675" eaLnBrk="0" hangingPunct="0">
              <a:lnSpc>
                <a:spcPct val="150000"/>
              </a:lnSpc>
              <a:tabLst>
                <a:tab pos="98425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產品成本系統，快速結算產品單位製造成本 </a:t>
            </a:r>
          </a:p>
        </p:txBody>
      </p:sp>
      <p:sp>
        <p:nvSpPr>
          <p:cNvPr id="315395" name="Rectangle 3"/>
          <p:cNvSpPr>
            <a:spLocks noChangeArrowheads="1"/>
          </p:cNvSpPr>
          <p:nvPr/>
        </p:nvSpPr>
        <p:spPr bwMode="auto">
          <a:xfrm>
            <a:off x="428625" y="1500188"/>
            <a:ext cx="8358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65175" indent="-765175">
              <a:lnSpc>
                <a:spcPts val="2400"/>
              </a:lnSpc>
              <a:spcBef>
                <a:spcPts val="1200"/>
              </a:spcBef>
            </a:pP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利用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IT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技術快速處理大量資料的功能，降低人力負荷與人為錯誤率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5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5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5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15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90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8281988" cy="66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7848600" cy="660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5888"/>
            <a:ext cx="7848600" cy="661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5888"/>
            <a:ext cx="7632700" cy="655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1143000" y="2214563"/>
            <a:ext cx="701040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 algn="just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訂單逾期未出貨明細表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應收帳款帳齡分析表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(3).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採購異常分析表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收料異常分析表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(5).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呆滯料分析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(6).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採購逾期未交明細表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ABC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產品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ABC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</a:p>
          <a:p>
            <a:pPr marL="447675" indent="-447675" algn="just" eaLnBrk="0" hangingPunct="0">
              <a:lnSpc>
                <a:spcPts val="2200"/>
              </a:lnSpc>
              <a:spcBef>
                <a:spcPts val="10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(9).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通路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ABC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500063" y="1428750"/>
            <a:ext cx="8286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65175" indent="-765175"/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五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透過所有資訊的整合，提供各種管理查核報表，協助主管管理與改善的依據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6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6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6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16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16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316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316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316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316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圓角矩形 41"/>
          <p:cNvSpPr/>
          <p:nvPr/>
        </p:nvSpPr>
        <p:spPr>
          <a:xfrm>
            <a:off x="285750" y="2143125"/>
            <a:ext cx="8715375" cy="47148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90854" name="Rectangle 38"/>
          <p:cNvSpPr>
            <a:spLocks noGrp="1" noChangeArrowheads="1"/>
          </p:cNvSpPr>
          <p:nvPr>
            <p:ph type="title"/>
          </p:nvPr>
        </p:nvSpPr>
        <p:spPr>
          <a:xfrm>
            <a:off x="571500" y="1357313"/>
            <a:ext cx="7934325" cy="83661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從銷售收款循環的架構看企業營運的複雜度</a:t>
            </a:r>
            <a:endParaRPr lang="zh-TW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華康隸書體W7" pitchFamily="65" charset="-120"/>
            </a:endParaRPr>
          </a:p>
        </p:txBody>
      </p:sp>
      <p:sp>
        <p:nvSpPr>
          <p:cNvPr id="290857" name="Rectangle 41"/>
          <p:cNvSpPr>
            <a:spLocks noChangeArrowheads="1"/>
          </p:cNvSpPr>
          <p:nvPr/>
        </p:nvSpPr>
        <p:spPr bwMode="auto">
          <a:xfrm>
            <a:off x="714375" y="2357438"/>
            <a:ext cx="2133600" cy="3587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銷售預測與計劃</a:t>
            </a:r>
          </a:p>
        </p:txBody>
      </p:sp>
      <p:sp>
        <p:nvSpPr>
          <p:cNvPr id="290858" name="Rectangle 42"/>
          <p:cNvSpPr>
            <a:spLocks noChangeArrowheads="1"/>
          </p:cNvSpPr>
          <p:nvPr/>
        </p:nvSpPr>
        <p:spPr bwMode="auto">
          <a:xfrm>
            <a:off x="3233738" y="2357438"/>
            <a:ext cx="2135187" cy="3587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生產採購計劃</a:t>
            </a:r>
          </a:p>
        </p:txBody>
      </p:sp>
      <p:sp>
        <p:nvSpPr>
          <p:cNvPr id="290859" name="Rectangle 43"/>
          <p:cNvSpPr>
            <a:spLocks noChangeArrowheads="1"/>
          </p:cNvSpPr>
          <p:nvPr/>
        </p:nvSpPr>
        <p:spPr bwMode="auto">
          <a:xfrm>
            <a:off x="3233738" y="2927350"/>
            <a:ext cx="2135187" cy="358775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行銷與通路管理</a:t>
            </a:r>
          </a:p>
        </p:txBody>
      </p:sp>
      <p:sp>
        <p:nvSpPr>
          <p:cNvPr id="290860" name="Rectangle 44"/>
          <p:cNvSpPr>
            <a:spLocks noChangeArrowheads="1"/>
          </p:cNvSpPr>
          <p:nvPr/>
        </p:nvSpPr>
        <p:spPr bwMode="auto">
          <a:xfrm>
            <a:off x="5756275" y="2927350"/>
            <a:ext cx="2713038" cy="358775"/>
          </a:xfrm>
          <a:prstGeom prst="rect">
            <a:avLst/>
          </a:pr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定價策略與價格管理</a:t>
            </a:r>
          </a:p>
        </p:txBody>
      </p:sp>
      <p:sp>
        <p:nvSpPr>
          <p:cNvPr id="290861" name="Rectangle 45"/>
          <p:cNvSpPr>
            <a:spLocks noChangeArrowheads="1"/>
          </p:cNvSpPr>
          <p:nvPr/>
        </p:nvSpPr>
        <p:spPr bwMode="auto">
          <a:xfrm>
            <a:off x="3235325" y="3573463"/>
            <a:ext cx="2135188" cy="358775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客戶承認與管理</a:t>
            </a:r>
          </a:p>
        </p:txBody>
      </p:sp>
      <p:sp>
        <p:nvSpPr>
          <p:cNvPr id="290862" name="Rectangle 46"/>
          <p:cNvSpPr>
            <a:spLocks noChangeArrowheads="1"/>
          </p:cNvSpPr>
          <p:nvPr/>
        </p:nvSpPr>
        <p:spPr bwMode="auto">
          <a:xfrm>
            <a:off x="714375" y="3573463"/>
            <a:ext cx="2135188" cy="358775"/>
          </a:xfrm>
          <a:prstGeom prst="rect">
            <a:avLst/>
          </a:pr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報價處理與管理</a:t>
            </a:r>
          </a:p>
        </p:txBody>
      </p:sp>
      <p:sp>
        <p:nvSpPr>
          <p:cNvPr id="290863" name="Rectangle 47"/>
          <p:cNvSpPr>
            <a:spLocks noChangeArrowheads="1"/>
          </p:cNvSpPr>
          <p:nvPr/>
        </p:nvSpPr>
        <p:spPr bwMode="auto">
          <a:xfrm>
            <a:off x="714375" y="4183063"/>
            <a:ext cx="2135188" cy="358775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訂單處理與管理</a:t>
            </a:r>
          </a:p>
        </p:txBody>
      </p:sp>
      <p:sp>
        <p:nvSpPr>
          <p:cNvPr id="290864" name="Rectangle 48"/>
          <p:cNvSpPr>
            <a:spLocks noChangeArrowheads="1"/>
          </p:cNvSpPr>
          <p:nvPr/>
        </p:nvSpPr>
        <p:spPr bwMode="auto">
          <a:xfrm>
            <a:off x="714375" y="4791075"/>
            <a:ext cx="2135188" cy="358775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銷貨與銷退</a:t>
            </a:r>
          </a:p>
        </p:txBody>
      </p:sp>
      <p:sp>
        <p:nvSpPr>
          <p:cNvPr id="290865" name="Rectangle 49"/>
          <p:cNvSpPr>
            <a:spLocks noChangeArrowheads="1"/>
          </p:cNvSpPr>
          <p:nvPr/>
        </p:nvSpPr>
        <p:spPr bwMode="auto">
          <a:xfrm>
            <a:off x="3235325" y="4791075"/>
            <a:ext cx="2135188" cy="358775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包裝與交運</a:t>
            </a:r>
          </a:p>
        </p:txBody>
      </p:sp>
      <p:sp>
        <p:nvSpPr>
          <p:cNvPr id="290866" name="Rectangle 50"/>
          <p:cNvSpPr>
            <a:spLocks noChangeArrowheads="1"/>
          </p:cNvSpPr>
          <p:nvPr/>
        </p:nvSpPr>
        <p:spPr bwMode="auto">
          <a:xfrm>
            <a:off x="3235325" y="5399088"/>
            <a:ext cx="2135188" cy="360362"/>
          </a:xfrm>
          <a:prstGeom prst="rect">
            <a:avLst/>
          </a:pr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結帳與發票</a:t>
            </a:r>
          </a:p>
        </p:txBody>
      </p:sp>
      <p:sp>
        <p:nvSpPr>
          <p:cNvPr id="290867" name="Rectangle 51"/>
          <p:cNvSpPr>
            <a:spLocks noChangeArrowheads="1"/>
          </p:cNvSpPr>
          <p:nvPr/>
        </p:nvSpPr>
        <p:spPr bwMode="auto">
          <a:xfrm>
            <a:off x="5756275" y="4170363"/>
            <a:ext cx="1550988" cy="3587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11.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售後服務</a:t>
            </a:r>
          </a:p>
        </p:txBody>
      </p:sp>
      <p:sp>
        <p:nvSpPr>
          <p:cNvPr id="290868" name="Rectangle 52"/>
          <p:cNvSpPr>
            <a:spLocks noChangeArrowheads="1"/>
          </p:cNvSpPr>
          <p:nvPr/>
        </p:nvSpPr>
        <p:spPr bwMode="auto">
          <a:xfrm>
            <a:off x="5756275" y="4791075"/>
            <a:ext cx="1550988" cy="358775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客訴處理</a:t>
            </a:r>
          </a:p>
        </p:txBody>
      </p:sp>
      <p:sp>
        <p:nvSpPr>
          <p:cNvPr id="290869" name="Rectangle 53"/>
          <p:cNvSpPr>
            <a:spLocks noChangeArrowheads="1"/>
          </p:cNvSpPr>
          <p:nvPr/>
        </p:nvSpPr>
        <p:spPr bwMode="auto">
          <a:xfrm>
            <a:off x="5756275" y="5399088"/>
            <a:ext cx="1550988" cy="360362"/>
          </a:xfrm>
          <a:prstGeom prst="rect">
            <a:avLst/>
          </a:pr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應收帳款</a:t>
            </a:r>
          </a:p>
        </p:txBody>
      </p:sp>
      <p:sp>
        <p:nvSpPr>
          <p:cNvPr id="290870" name="Rectangle 54"/>
          <p:cNvSpPr>
            <a:spLocks noChangeArrowheads="1"/>
          </p:cNvSpPr>
          <p:nvPr/>
        </p:nvSpPr>
        <p:spPr bwMode="auto">
          <a:xfrm>
            <a:off x="714375" y="5399088"/>
            <a:ext cx="2135188" cy="360362"/>
          </a:xfrm>
          <a:prstGeom prst="rect">
            <a:avLst/>
          </a:prstGeom>
          <a:solidFill>
            <a:srgbClr val="CC99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14.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售訂銷售績效</a:t>
            </a:r>
          </a:p>
        </p:txBody>
      </p:sp>
      <p:sp>
        <p:nvSpPr>
          <p:cNvPr id="290871" name="Rectangle 55"/>
          <p:cNvSpPr>
            <a:spLocks noChangeArrowheads="1"/>
          </p:cNvSpPr>
          <p:nvPr/>
        </p:nvSpPr>
        <p:spPr bwMode="auto">
          <a:xfrm>
            <a:off x="7693025" y="5399088"/>
            <a:ext cx="1165225" cy="360362"/>
          </a:xfrm>
          <a:prstGeom prst="rect">
            <a:avLst/>
          </a:prstGeom>
          <a:solidFill>
            <a:srgbClr val="FF99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15.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收款</a:t>
            </a:r>
          </a:p>
        </p:txBody>
      </p:sp>
      <p:sp>
        <p:nvSpPr>
          <p:cNvPr id="290872" name="Rectangle 56"/>
          <p:cNvSpPr>
            <a:spLocks noChangeArrowheads="1"/>
          </p:cNvSpPr>
          <p:nvPr/>
        </p:nvSpPr>
        <p:spPr bwMode="auto">
          <a:xfrm>
            <a:off x="5756275" y="5881688"/>
            <a:ext cx="2135188" cy="358775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16.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差異分析與管理</a:t>
            </a:r>
          </a:p>
        </p:txBody>
      </p:sp>
      <p:sp>
        <p:nvSpPr>
          <p:cNvPr id="290873" name="Rectangle 57"/>
          <p:cNvSpPr>
            <a:spLocks noChangeArrowheads="1"/>
          </p:cNvSpPr>
          <p:nvPr/>
        </p:nvSpPr>
        <p:spPr bwMode="auto">
          <a:xfrm>
            <a:off x="714375" y="6311900"/>
            <a:ext cx="2135188" cy="3587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17.</a:t>
            </a:r>
            <a:r>
              <a:rPr kumimoji="0"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業務人員管理</a:t>
            </a:r>
          </a:p>
        </p:txBody>
      </p:sp>
      <p:cxnSp>
        <p:nvCxnSpPr>
          <p:cNvPr id="290874" name="AutoShape 58"/>
          <p:cNvCxnSpPr>
            <a:cxnSpLocks noChangeShapeType="1"/>
            <a:stCxn id="290857" idx="3"/>
            <a:endCxn id="290858" idx="1"/>
          </p:cNvCxnSpPr>
          <p:nvPr/>
        </p:nvCxnSpPr>
        <p:spPr bwMode="auto">
          <a:xfrm>
            <a:off x="2847975" y="2536825"/>
            <a:ext cx="385763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75" name="AutoShape 59"/>
          <p:cNvCxnSpPr>
            <a:cxnSpLocks noChangeShapeType="1"/>
            <a:stCxn id="290857" idx="3"/>
            <a:endCxn id="290859" idx="1"/>
          </p:cNvCxnSpPr>
          <p:nvPr/>
        </p:nvCxnSpPr>
        <p:spPr bwMode="auto">
          <a:xfrm>
            <a:off x="2847975" y="2536825"/>
            <a:ext cx="385763" cy="5699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76" name="AutoShape 60"/>
          <p:cNvCxnSpPr>
            <a:cxnSpLocks noChangeShapeType="1"/>
            <a:stCxn id="290857" idx="2"/>
            <a:endCxn id="290862" idx="0"/>
          </p:cNvCxnSpPr>
          <p:nvPr/>
        </p:nvCxnSpPr>
        <p:spPr bwMode="auto">
          <a:xfrm>
            <a:off x="1782763" y="2716213"/>
            <a:ext cx="0" cy="8572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77" name="AutoShape 61"/>
          <p:cNvCxnSpPr>
            <a:cxnSpLocks noChangeShapeType="1"/>
            <a:stCxn id="290862" idx="2"/>
            <a:endCxn id="290863" idx="0"/>
          </p:cNvCxnSpPr>
          <p:nvPr/>
        </p:nvCxnSpPr>
        <p:spPr bwMode="auto">
          <a:xfrm>
            <a:off x="1782763" y="3932238"/>
            <a:ext cx="1587" cy="2508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78" name="AutoShape 62"/>
          <p:cNvCxnSpPr>
            <a:cxnSpLocks noChangeShapeType="1"/>
            <a:stCxn id="290863" idx="2"/>
            <a:endCxn id="290864" idx="0"/>
          </p:cNvCxnSpPr>
          <p:nvPr/>
        </p:nvCxnSpPr>
        <p:spPr bwMode="auto">
          <a:xfrm>
            <a:off x="1782763" y="4541838"/>
            <a:ext cx="1587" cy="2492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79" name="AutoShape 63"/>
          <p:cNvCxnSpPr>
            <a:cxnSpLocks noChangeShapeType="1"/>
            <a:stCxn id="290864" idx="2"/>
            <a:endCxn id="290870" idx="0"/>
          </p:cNvCxnSpPr>
          <p:nvPr/>
        </p:nvCxnSpPr>
        <p:spPr bwMode="auto">
          <a:xfrm>
            <a:off x="1782763" y="5149850"/>
            <a:ext cx="1587" cy="2492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0" name="AutoShape 64"/>
          <p:cNvCxnSpPr>
            <a:cxnSpLocks noChangeShapeType="1"/>
            <a:stCxn id="290870" idx="2"/>
            <a:endCxn id="290873" idx="0"/>
          </p:cNvCxnSpPr>
          <p:nvPr/>
        </p:nvCxnSpPr>
        <p:spPr bwMode="auto">
          <a:xfrm>
            <a:off x="1782763" y="5759450"/>
            <a:ext cx="1587" cy="5524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1" name="AutoShape 65"/>
          <p:cNvCxnSpPr>
            <a:cxnSpLocks noChangeShapeType="1"/>
            <a:stCxn id="290861" idx="1"/>
            <a:endCxn id="290862" idx="3"/>
          </p:cNvCxnSpPr>
          <p:nvPr/>
        </p:nvCxnSpPr>
        <p:spPr bwMode="auto">
          <a:xfrm flipH="1">
            <a:off x="2849563" y="3754438"/>
            <a:ext cx="385762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2" name="AutoShape 66"/>
          <p:cNvCxnSpPr>
            <a:cxnSpLocks noChangeShapeType="1"/>
            <a:stCxn id="290859" idx="3"/>
            <a:endCxn id="290860" idx="1"/>
          </p:cNvCxnSpPr>
          <p:nvPr/>
        </p:nvCxnSpPr>
        <p:spPr bwMode="auto">
          <a:xfrm>
            <a:off x="5368925" y="3106738"/>
            <a:ext cx="38735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3" name="AutoShape 67"/>
          <p:cNvCxnSpPr>
            <a:cxnSpLocks noChangeShapeType="1"/>
            <a:stCxn id="290859" idx="2"/>
            <a:endCxn id="290861" idx="0"/>
          </p:cNvCxnSpPr>
          <p:nvPr/>
        </p:nvCxnSpPr>
        <p:spPr bwMode="auto">
          <a:xfrm>
            <a:off x="4302125" y="3286125"/>
            <a:ext cx="1588" cy="2873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4" name="AutoShape 68"/>
          <p:cNvCxnSpPr>
            <a:cxnSpLocks noChangeShapeType="1"/>
            <a:stCxn id="290860" idx="2"/>
            <a:endCxn id="290861" idx="3"/>
          </p:cNvCxnSpPr>
          <p:nvPr/>
        </p:nvCxnSpPr>
        <p:spPr bwMode="auto">
          <a:xfrm rot="5400000">
            <a:off x="6007894" y="2648744"/>
            <a:ext cx="468313" cy="1743075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5" name="AutoShape 69"/>
          <p:cNvCxnSpPr>
            <a:cxnSpLocks noChangeShapeType="1"/>
            <a:stCxn id="290864" idx="3"/>
            <a:endCxn id="290865" idx="1"/>
          </p:cNvCxnSpPr>
          <p:nvPr/>
        </p:nvCxnSpPr>
        <p:spPr bwMode="auto">
          <a:xfrm>
            <a:off x="2849563" y="4972050"/>
            <a:ext cx="38576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6" name="AutoShape 70"/>
          <p:cNvCxnSpPr>
            <a:cxnSpLocks noChangeShapeType="1"/>
            <a:stCxn id="290865" idx="2"/>
            <a:endCxn id="290866" idx="0"/>
          </p:cNvCxnSpPr>
          <p:nvPr/>
        </p:nvCxnSpPr>
        <p:spPr bwMode="auto">
          <a:xfrm>
            <a:off x="4303713" y="5149850"/>
            <a:ext cx="1587" cy="2492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7" name="AutoShape 71"/>
          <p:cNvCxnSpPr>
            <a:cxnSpLocks noChangeShapeType="1"/>
            <a:stCxn id="290866" idx="3"/>
            <a:endCxn id="290867" idx="1"/>
          </p:cNvCxnSpPr>
          <p:nvPr/>
        </p:nvCxnSpPr>
        <p:spPr bwMode="auto">
          <a:xfrm flipV="1">
            <a:off x="5370513" y="4349750"/>
            <a:ext cx="385762" cy="1228725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8" name="AutoShape 72"/>
          <p:cNvCxnSpPr>
            <a:cxnSpLocks noChangeShapeType="1"/>
            <a:stCxn id="290866" idx="3"/>
            <a:endCxn id="290868" idx="1"/>
          </p:cNvCxnSpPr>
          <p:nvPr/>
        </p:nvCxnSpPr>
        <p:spPr bwMode="auto">
          <a:xfrm flipV="1">
            <a:off x="5370513" y="4972050"/>
            <a:ext cx="385762" cy="606425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89" name="AutoShape 73"/>
          <p:cNvCxnSpPr>
            <a:cxnSpLocks noChangeShapeType="1"/>
            <a:stCxn id="290866" idx="3"/>
            <a:endCxn id="290869" idx="1"/>
          </p:cNvCxnSpPr>
          <p:nvPr/>
        </p:nvCxnSpPr>
        <p:spPr bwMode="auto">
          <a:xfrm>
            <a:off x="5370513" y="5578475"/>
            <a:ext cx="385762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90" name="AutoShape 74"/>
          <p:cNvCxnSpPr>
            <a:cxnSpLocks noChangeShapeType="1"/>
            <a:stCxn id="290869" idx="3"/>
            <a:endCxn id="290871" idx="1"/>
          </p:cNvCxnSpPr>
          <p:nvPr/>
        </p:nvCxnSpPr>
        <p:spPr bwMode="auto">
          <a:xfrm>
            <a:off x="7307263" y="5578475"/>
            <a:ext cx="385762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891" name="AutoShape 75"/>
          <p:cNvCxnSpPr>
            <a:cxnSpLocks noChangeShapeType="1"/>
            <a:stCxn id="290871" idx="2"/>
            <a:endCxn id="290872" idx="3"/>
          </p:cNvCxnSpPr>
          <p:nvPr/>
        </p:nvCxnSpPr>
        <p:spPr bwMode="auto">
          <a:xfrm rot="5400000">
            <a:off x="7931944" y="5717381"/>
            <a:ext cx="301625" cy="385763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892" name="Line 76"/>
          <p:cNvSpPr>
            <a:spLocks noChangeShapeType="1"/>
          </p:cNvSpPr>
          <p:nvPr/>
        </p:nvSpPr>
        <p:spPr bwMode="auto">
          <a:xfrm>
            <a:off x="1782763" y="6045200"/>
            <a:ext cx="396716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0893" name="Line 77"/>
          <p:cNvSpPr>
            <a:spLocks noChangeShapeType="1"/>
          </p:cNvSpPr>
          <p:nvPr/>
        </p:nvSpPr>
        <p:spPr bwMode="auto">
          <a:xfrm>
            <a:off x="4302125" y="575468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0894" name="Rectangle 78"/>
          <p:cNvSpPr>
            <a:spLocks noChangeArrowheads="1"/>
          </p:cNvSpPr>
          <p:nvPr/>
        </p:nvSpPr>
        <p:spPr bwMode="auto">
          <a:xfrm>
            <a:off x="3286125" y="6429375"/>
            <a:ext cx="2786063" cy="428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kumimoji="0" lang="zh-TW" altLang="en-US" b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銷售及收款循環</a:t>
            </a:r>
            <a:r>
              <a:rPr kumimoji="0" lang="en-US" altLang="zh-TW" b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zh-TW" altLang="en-US" b="1" u="sng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架構圖</a:t>
            </a:r>
            <a:endParaRPr kumimoji="0" lang="zh-TW" altLang="en-US" b="1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564214" y="2821781"/>
            <a:ext cx="1239837" cy="537245"/>
          </a:xfrm>
          <a:prstGeom prst="wedgeRoundRectCallout">
            <a:avLst>
              <a:gd name="adj1" fmla="val -32273"/>
              <a:gd name="adj2" fmla="val -65084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融資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循環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904222" y="2812156"/>
            <a:ext cx="1239837" cy="537245"/>
          </a:xfrm>
          <a:prstGeom prst="wedgeRoundRectCallout">
            <a:avLst>
              <a:gd name="adj1" fmla="val -32273"/>
              <a:gd name="adj2" fmla="val -65084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研發循環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5" name="AutoShape 6"/>
          <p:cNvSpPr>
            <a:spLocks noChangeArrowheads="1"/>
          </p:cNvSpPr>
          <p:nvPr/>
        </p:nvSpPr>
        <p:spPr bwMode="auto">
          <a:xfrm>
            <a:off x="1315996" y="2800156"/>
            <a:ext cx="1239837" cy="537245"/>
          </a:xfrm>
          <a:prstGeom prst="wedgeRoundRectCallout">
            <a:avLst>
              <a:gd name="adj1" fmla="val -32273"/>
              <a:gd name="adj2" fmla="val -65084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薪工循環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608138" y="2812155"/>
            <a:ext cx="1523702" cy="537245"/>
          </a:xfrm>
          <a:prstGeom prst="wedgeRoundRectCallout">
            <a:avLst>
              <a:gd name="adj1" fmla="val -32273"/>
              <a:gd name="adj2" fmla="val -65084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固定資產循環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87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0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0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90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9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9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9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9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9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9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9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9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9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9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9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90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9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29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29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9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9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29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2" dur="500"/>
                                        <p:tgtEl>
                                          <p:spTgt spid="290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6" dur="500"/>
                                        <p:tgtEl>
                                          <p:spTgt spid="2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0" dur="500"/>
                                        <p:tgtEl>
                                          <p:spTgt spid="29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4" dur="500"/>
                                        <p:tgtEl>
                                          <p:spTgt spid="29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8" dur="500"/>
                                        <p:tgtEl>
                                          <p:spTgt spid="29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2" dur="500"/>
                                        <p:tgtEl>
                                          <p:spTgt spid="290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6" dur="500"/>
                                        <p:tgtEl>
                                          <p:spTgt spid="29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1" dur="500"/>
                                        <p:tgtEl>
                                          <p:spTgt spid="29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4" dur="500"/>
                                        <p:tgtEl>
                                          <p:spTgt spid="290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7" dur="500"/>
                                        <p:tgtEl>
                                          <p:spTgt spid="290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0" dur="500"/>
                                        <p:tgtEl>
                                          <p:spTgt spid="290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4" dur="500"/>
                                        <p:tgtEl>
                                          <p:spTgt spid="29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8" dur="500"/>
                                        <p:tgtEl>
                                          <p:spTgt spid="29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2" dur="500"/>
                                        <p:tgtEl>
                                          <p:spTgt spid="29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6" dur="500"/>
                                        <p:tgtEl>
                                          <p:spTgt spid="29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90854" grpId="0" animBg="1"/>
      <p:bldP spid="290857" grpId="0" animBg="1"/>
      <p:bldP spid="290858" grpId="0" animBg="1"/>
      <p:bldP spid="290859" grpId="0" animBg="1"/>
      <p:bldP spid="290860" grpId="0" animBg="1"/>
      <p:bldP spid="290861" grpId="0" animBg="1"/>
      <p:bldP spid="290862" grpId="0" animBg="1"/>
      <p:bldP spid="290863" grpId="0" animBg="1"/>
      <p:bldP spid="290864" grpId="0" animBg="1"/>
      <p:bldP spid="290865" grpId="0" animBg="1"/>
      <p:bldP spid="290866" grpId="0" animBg="1"/>
      <p:bldP spid="290867" grpId="0" animBg="1"/>
      <p:bldP spid="290868" grpId="0" animBg="1"/>
      <p:bldP spid="290869" grpId="0" animBg="1"/>
      <p:bldP spid="290870" grpId="0" animBg="1"/>
      <p:bldP spid="290873" grpId="0" animBg="1"/>
      <p:bldP spid="290892" grpId="0" animBg="1"/>
      <p:bldP spid="290893" grpId="0" animBg="1"/>
      <p:bldP spid="290894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0350"/>
            <a:ext cx="6769100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0"/>
            <a:ext cx="6985000" cy="669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31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8642350" cy="469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5113337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636838"/>
            <a:ext cx="5256212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1071563" y="2143125"/>
            <a:ext cx="77533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 eaLnBrk="0" hangingPunct="0">
              <a:lnSpc>
                <a:spcPct val="115000"/>
              </a:lnSpc>
              <a:spcBef>
                <a:spcPct val="30000"/>
              </a:spcBef>
              <a:tabLst>
                <a:tab pos="952500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與中心廠的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EDI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系統整合</a:t>
            </a:r>
          </a:p>
          <a:p>
            <a:pPr marL="447675" indent="-447675" eaLnBrk="0" hangingPunct="0">
              <a:lnSpc>
                <a:spcPct val="115000"/>
              </a:lnSpc>
              <a:spcBef>
                <a:spcPct val="30000"/>
              </a:spcBef>
              <a:tabLst>
                <a:tab pos="952500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與代工廠的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『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多角貿易系統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』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作訂單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採單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收料的資料整合及連結</a:t>
            </a:r>
          </a:p>
          <a:p>
            <a:pPr marL="447675" indent="-447675" eaLnBrk="0" hangingPunct="0">
              <a:lnSpc>
                <a:spcPct val="115000"/>
              </a:lnSpc>
              <a:spcBef>
                <a:spcPct val="30000"/>
              </a:spcBef>
              <a:tabLst>
                <a:tab pos="952500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(3).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即時用料需求資訊與供應廠商進行資訊交流，縮短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LEAD TIME</a:t>
            </a:r>
            <a:endParaRPr kumimoji="0" lang="zh-TW" altLang="en-US" b="1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7675" indent="-447675" eaLnBrk="0" hangingPunct="0">
              <a:lnSpc>
                <a:spcPct val="115000"/>
              </a:lnSpc>
              <a:spcBef>
                <a:spcPct val="30000"/>
              </a:spcBef>
              <a:tabLst>
                <a:tab pos="952500" algn="l"/>
              </a:tabLst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(4).	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即時提供線上存貨資訊，使得供應廠商提前降低雙方用料計畫</a:t>
            </a:r>
          </a:p>
        </p:txBody>
      </p:sp>
      <p:sp>
        <p:nvSpPr>
          <p:cNvPr id="317443" name="Rectangle 3"/>
          <p:cNvSpPr>
            <a:spLocks noChangeArrowheads="1"/>
          </p:cNvSpPr>
          <p:nvPr/>
        </p:nvSpPr>
        <p:spPr bwMode="auto">
          <a:xfrm>
            <a:off x="714375" y="1571625"/>
            <a:ext cx="5597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六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、透過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化來整合上下游的資訊，提升競爭力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7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7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317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317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ChangeArrowheads="1"/>
          </p:cNvSpPr>
          <p:nvPr/>
        </p:nvSpPr>
        <p:spPr bwMode="auto">
          <a:xfrm>
            <a:off x="857250" y="2000250"/>
            <a:ext cx="7786688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14375" indent="-409575" algn="just">
              <a:lnSpc>
                <a:spcPct val="130000"/>
              </a:lnSpc>
              <a:spcBef>
                <a:spcPts val="5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(1).	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BI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的整合讓資訊的價值有效提升，提供主管決策依據或方向</a:t>
            </a:r>
          </a:p>
          <a:p>
            <a:pPr marL="714375" indent="-409575" algn="just" eaLnBrk="0" hangingPunct="0">
              <a:lnSpc>
                <a:spcPct val="130000"/>
              </a:lnSpc>
              <a:spcBef>
                <a:spcPts val="500"/>
              </a:spcBef>
            </a:pP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(2).	ERP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PDM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或</a:t>
            </a:r>
            <a:r>
              <a:rPr kumimoji="0" lang="en-US" altLang="zh-TW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PLM</a:t>
            </a:r>
            <a:r>
              <a:rPr kumimoji="0" lang="zh-TW" altLang="en-US" b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的整合</a:t>
            </a:r>
          </a:p>
        </p:txBody>
      </p:sp>
      <p:sp>
        <p:nvSpPr>
          <p:cNvPr id="318467" name="Rectangle 3"/>
          <p:cNvSpPr>
            <a:spLocks noChangeArrowheads="1"/>
          </p:cNvSpPr>
          <p:nvPr/>
        </p:nvSpPr>
        <p:spPr bwMode="auto">
          <a:xfrm>
            <a:off x="642938" y="1500188"/>
            <a:ext cx="7523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七</a:t>
            </a:r>
            <a:r>
              <a:rPr kumimoji="0" lang="en-US" altLang="zh-TW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、資訊分享與整合，將資訊提升知識再創新的競爭優勢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18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318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813" y="2571750"/>
            <a:ext cx="7772400" cy="1928813"/>
          </a:xfrm>
        </p:spPr>
        <p:txBody>
          <a:bodyPr rtlCol="0">
            <a:normAutofit fontScale="90000"/>
          </a:bodyPr>
          <a:lstStyle/>
          <a:p>
            <a:pPr algn="ctr" fontAlgn="auto">
              <a:lnSpc>
                <a:spcPts val="6000"/>
              </a:lnSpc>
              <a:spcBef>
                <a:spcPts val="4200"/>
              </a:spcBef>
              <a:spcAft>
                <a:spcPts val="4200"/>
              </a:spcAft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四、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隸書體W7" pitchFamily="65" charset="-120"/>
              </a:rPr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導入效益的衡量指標</a:t>
            </a:r>
            <a:b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  <a:t/>
            </a:r>
            <a:br>
              <a:rPr lang="zh-TW" altLang="en-US" sz="3600" dirty="0" smtClean="0">
                <a:solidFill>
                  <a:schemeClr val="tx1"/>
                </a:solidFill>
                <a:ea typeface="標楷體" pitchFamily="65" charset="-120"/>
              </a:rPr>
            </a:b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548" name="Group 60"/>
          <p:cNvGraphicFramePr>
            <a:graphicFrameLocks noGrp="1"/>
          </p:cNvGraphicFramePr>
          <p:nvPr/>
        </p:nvGraphicFramePr>
        <p:xfrm>
          <a:off x="428625" y="1785938"/>
          <a:ext cx="8497888" cy="4981571"/>
        </p:xfrm>
        <a:graphic>
          <a:graphicData uri="http://schemas.openxmlformats.org/drawingml/2006/table">
            <a:tbl>
              <a:tblPr/>
              <a:tblGrid>
                <a:gridCol w="3097212"/>
                <a:gridCol w="5400676"/>
              </a:tblGrid>
              <a:tr h="4088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衡量指標</a:t>
                      </a:r>
                    </a:p>
                  </a:txBody>
                  <a:tcPr marT="45727" marB="457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公式或衡量方法</a:t>
                      </a: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353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流程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化的程度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 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已經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化的流程數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可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化的流程總數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表單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化的程度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化表單數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總表單數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管理決策依賴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化的程度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如銷售預測或產品策略或資材策略對資訊系統提供資料的依賴度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2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關鍵流程的流程處理時間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以訂單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服務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結帳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驗收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領料為基礎計算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化前後改善的天數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2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關鍵流程的簽核流程長度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以接單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服務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驗收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領料流程為基礎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化前後改善的天數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管銷成本降低或加值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間接人工產值或人數或人數減少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關鍵單據處理成本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人員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以訂單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領料為基礎每張單據處理成本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2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8.e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化的深度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MRP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系統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/MPS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系統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成本系統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自動分錄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電子表單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/EIS/CRM/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自動倉儲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/SCM/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電子商務的比率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上下游廠商的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化整合程度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EDI/SCM/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資料交換與交互認證的程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2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10.e-SERVICE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服務程度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網路訂單數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總訂單數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或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網路下單顧客數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總訂單顧客數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9529" name="Rectangle 41"/>
          <p:cNvSpPr>
            <a:spLocks noChangeArrowheads="1"/>
          </p:cNvSpPr>
          <p:nvPr/>
        </p:nvSpPr>
        <p:spPr bwMode="auto">
          <a:xfrm>
            <a:off x="428625" y="1285875"/>
            <a:ext cx="26685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kumimoji="0"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</a:t>
            </a:r>
            <a:r>
              <a:rPr kumimoji="0"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kumimoji="0"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化的程度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561" name="Group 49"/>
          <p:cNvGraphicFramePr>
            <a:graphicFrameLocks noGrp="1"/>
          </p:cNvGraphicFramePr>
          <p:nvPr>
            <p:ph idx="1"/>
          </p:nvPr>
        </p:nvGraphicFramePr>
        <p:xfrm>
          <a:off x="642938" y="2071688"/>
          <a:ext cx="8229600" cy="4495802"/>
        </p:xfrm>
        <a:graphic>
          <a:graphicData uri="http://schemas.openxmlformats.org/drawingml/2006/table">
            <a:tbl>
              <a:tblPr/>
              <a:tblGrid>
                <a:gridCol w="3330575"/>
                <a:gridCol w="4899025"/>
              </a:tblGrid>
              <a:tr h="450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衡量指標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公式或衡量方法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4224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客戶需求到訂單確認時間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小時或天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853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訂單到出貨的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LEAD TIME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天數或小時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509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客戶服務滿意度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- e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化流程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客戶滿意度調查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％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應收帳款的權值天數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天數或金額改善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％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481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客戶的再續購率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續購客戶數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總客戶數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或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續購訂單金額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總訂單金額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(AB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級客戶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客戶延遲交貨次數率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延遲交貨次數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總預計交貨次數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客戶遲交訂單平均延遲天數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天數或小時數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客戶抱怨次數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服務及交貨生產相關的次數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8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客戶呆帳或壞帳的降低率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本年度金額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上年度金額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0562" name="Rectangle 50"/>
          <p:cNvSpPr>
            <a:spLocks noChangeArrowheads="1"/>
          </p:cNvSpPr>
          <p:nvPr/>
        </p:nvSpPr>
        <p:spPr bwMode="auto">
          <a:xfrm>
            <a:off x="428625" y="1428750"/>
            <a:ext cx="2668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0" lang="en-US" altLang="zh-TW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kumimoji="0" lang="en-US" altLang="zh-TW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kumimoji="0" lang="zh-TW" altLang="en-US" sz="20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營業管理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2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2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1214438"/>
            <a:ext cx="2665413" cy="504825"/>
          </a:xfrm>
        </p:spPr>
        <p:txBody>
          <a:bodyPr/>
          <a:lstStyle/>
          <a:p>
            <a:pPr algn="l"/>
            <a:r>
              <a:rPr lang="en-US" altLang="zh-TW" sz="2000" b="1" smtClean="0">
                <a:solidFill>
                  <a:srgbClr val="FF00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smtClean="0">
                <a:solidFill>
                  <a:srgbClr val="FF00FF"/>
                </a:solidFill>
                <a:latin typeface="標楷體" pitchFamily="65" charset="-120"/>
                <a:ea typeface="標楷體" pitchFamily="65" charset="-120"/>
              </a:rPr>
              <a:t>三</a:t>
            </a:r>
            <a:r>
              <a:rPr lang="en-US" altLang="zh-TW" sz="2000" b="1" smtClean="0">
                <a:solidFill>
                  <a:srgbClr val="FF00FF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000" b="1" smtClean="0">
                <a:solidFill>
                  <a:srgbClr val="FF00FF"/>
                </a:solidFill>
                <a:latin typeface="標楷體" pitchFamily="65" charset="-120"/>
                <a:ea typeface="標楷體" pitchFamily="65" charset="-120"/>
              </a:rPr>
              <a:t>、資材管理</a:t>
            </a:r>
          </a:p>
        </p:txBody>
      </p:sp>
      <p:graphicFrame>
        <p:nvGraphicFramePr>
          <p:cNvPr id="321617" name="Group 81"/>
          <p:cNvGraphicFramePr>
            <a:graphicFrameLocks noGrp="1"/>
          </p:cNvGraphicFramePr>
          <p:nvPr>
            <p:ph idx="1"/>
          </p:nvPr>
        </p:nvGraphicFramePr>
        <p:xfrm>
          <a:off x="571500" y="1762125"/>
          <a:ext cx="8229600" cy="5010148"/>
        </p:xfrm>
        <a:graphic>
          <a:graphicData uri="http://schemas.openxmlformats.org/drawingml/2006/table">
            <a:tbl>
              <a:tblPr/>
              <a:tblGrid>
                <a:gridCol w="3675063"/>
                <a:gridCol w="4554537"/>
              </a:tblGrid>
              <a:tr h="33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衡量指標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公式或衡量方式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存貨金額降低率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導入前存貨總金額與導入後存貨水準的降低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呆滯料金額降低率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呆滯料金額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總存貨金額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不良逾期儲存成本降低率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期限商品或料件逾期的損耗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4.A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類或關鍵原料存貨週轉率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銷耗數量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平均存貨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存貨天數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平均月銷貨金額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緊急採購率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月 或 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每週 或 緊急次數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總採購次數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採購成本降低率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元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採購單每張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進貨遲交批次降低率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次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月 或 遲交次數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總預計交貨批次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進貨品質不良退貨批次或比率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退貨次數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月 或 退貨批次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進貨總批次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廠商評核效益與進貨成本降低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級廠商的淘汰及議價效益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成本降低率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792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存貨料帳準確度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盤盈虧金額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總存貨金額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或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盤盈虧品項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總盤點項目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存貨帳務即時性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抽盤差異筆數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總抽盤筆數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862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盈虧損耗降低率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改善前金額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改善後金額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32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8"/>
          <p:cNvSpPr>
            <a:spLocks noGrp="1" noChangeArrowheads="1"/>
          </p:cNvSpPr>
          <p:nvPr>
            <p:ph type="title"/>
          </p:nvPr>
        </p:nvSpPr>
        <p:spPr>
          <a:xfrm>
            <a:off x="571500" y="1357313"/>
            <a:ext cx="7934325" cy="8366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銷售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收款</a:t>
            </a: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循環相關程序與辦法</a:t>
            </a:r>
            <a:endParaRPr lang="zh-TW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華康隸書體W7" pitchFamily="65" charset="-12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428625" y="27860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FF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銷售</a:t>
            </a:r>
            <a:r>
              <a:rPr kumimoji="0" lang="en-US" altLang="zh-TW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kumimoji="0" lang="en-US" altLang="zh-TW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計畫</a:t>
            </a:r>
          </a:p>
        </p:txBody>
      </p:sp>
      <p:sp>
        <p:nvSpPr>
          <p:cNvPr id="5" name="五邊形 4"/>
          <p:cNvSpPr/>
          <p:nvPr/>
        </p:nvSpPr>
        <p:spPr>
          <a:xfrm>
            <a:off x="1643063" y="27860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66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客戶資格審核</a:t>
            </a:r>
          </a:p>
        </p:txBody>
      </p:sp>
      <p:sp>
        <p:nvSpPr>
          <p:cNvPr id="6" name="五邊形 5"/>
          <p:cNvSpPr/>
          <p:nvPr/>
        </p:nvSpPr>
        <p:spPr>
          <a:xfrm>
            <a:off x="2857500" y="27860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FF99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訂單處理</a:t>
            </a:r>
          </a:p>
        </p:txBody>
      </p:sp>
      <p:sp>
        <p:nvSpPr>
          <p:cNvPr id="7" name="五邊形 6"/>
          <p:cNvSpPr/>
          <p:nvPr/>
        </p:nvSpPr>
        <p:spPr>
          <a:xfrm>
            <a:off x="4071938" y="27860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66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銷貨處理</a:t>
            </a:r>
          </a:p>
        </p:txBody>
      </p:sp>
      <p:sp>
        <p:nvSpPr>
          <p:cNvPr id="8" name="五邊形 7"/>
          <p:cNvSpPr/>
          <p:nvPr/>
        </p:nvSpPr>
        <p:spPr>
          <a:xfrm>
            <a:off x="5286375" y="27860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CC99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應收處理</a:t>
            </a:r>
          </a:p>
        </p:txBody>
      </p:sp>
      <p:sp>
        <p:nvSpPr>
          <p:cNvPr id="9" name="五邊形 8"/>
          <p:cNvSpPr/>
          <p:nvPr/>
        </p:nvSpPr>
        <p:spPr>
          <a:xfrm>
            <a:off x="1428750" y="45005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FF99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收款</a:t>
            </a:r>
          </a:p>
        </p:txBody>
      </p:sp>
      <p:sp>
        <p:nvSpPr>
          <p:cNvPr id="10" name="五邊形 9"/>
          <p:cNvSpPr/>
          <p:nvPr/>
        </p:nvSpPr>
        <p:spPr>
          <a:xfrm>
            <a:off x="2643188" y="45005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CC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售後服務</a:t>
            </a:r>
          </a:p>
        </p:txBody>
      </p:sp>
      <p:sp>
        <p:nvSpPr>
          <p:cNvPr id="11" name="五邊形 10"/>
          <p:cNvSpPr/>
          <p:nvPr/>
        </p:nvSpPr>
        <p:spPr>
          <a:xfrm>
            <a:off x="3857625" y="45005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FF66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客訴處理</a:t>
            </a:r>
          </a:p>
        </p:txBody>
      </p:sp>
      <p:sp>
        <p:nvSpPr>
          <p:cNvPr id="12" name="五邊形 11"/>
          <p:cNvSpPr/>
          <p:nvPr/>
        </p:nvSpPr>
        <p:spPr>
          <a:xfrm>
            <a:off x="5143500" y="45005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CCE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銷貨退回</a:t>
            </a:r>
            <a:r>
              <a:rPr kumimoji="0" lang="en-US" altLang="zh-TW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折讓</a:t>
            </a:r>
          </a:p>
        </p:txBody>
      </p:sp>
      <p:sp>
        <p:nvSpPr>
          <p:cNvPr id="13" name="五邊形 12"/>
          <p:cNvSpPr/>
          <p:nvPr/>
        </p:nvSpPr>
        <p:spPr>
          <a:xfrm>
            <a:off x="6429375" y="4500563"/>
            <a:ext cx="1000125" cy="1214437"/>
          </a:xfrm>
          <a:prstGeom prst="homePlate">
            <a:avLst>
              <a:gd name="adj" fmla="val 18445"/>
            </a:avLst>
          </a:prstGeom>
          <a:solidFill>
            <a:srgbClr val="66FF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差異分析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6500813" y="3214688"/>
            <a:ext cx="357187" cy="428625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928688" y="4857750"/>
            <a:ext cx="357187" cy="428625"/>
          </a:xfrm>
          <a:prstGeom prst="rightArrow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5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428750"/>
            <a:ext cx="2735263" cy="500063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TW" sz="20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四</a:t>
            </a:r>
            <a:r>
              <a:rPr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、製造生產</a:t>
            </a:r>
          </a:p>
        </p:txBody>
      </p:sp>
      <p:graphicFrame>
        <p:nvGraphicFramePr>
          <p:cNvPr id="322605" name="Group 45"/>
          <p:cNvGraphicFramePr>
            <a:graphicFrameLocks noGrp="1"/>
          </p:cNvGraphicFramePr>
          <p:nvPr/>
        </p:nvGraphicFramePr>
        <p:xfrm>
          <a:off x="785813" y="2071688"/>
          <a:ext cx="7848600" cy="4030662"/>
        </p:xfrm>
        <a:graphic>
          <a:graphicData uri="http://schemas.openxmlformats.org/drawingml/2006/table">
            <a:tbl>
              <a:tblPr/>
              <a:tblGrid>
                <a:gridCol w="3240087"/>
                <a:gridCol w="4608513"/>
              </a:tblGrid>
              <a:tr h="417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衡量指標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公式或衡量方式 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6280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資訊異常產生的生產力損失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異常成本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總製造費用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或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異常成本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總製造成本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4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生產排程變更次數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排程變更單數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總製令單數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60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無效工時比率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無效工時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總投入工時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停工待料次數或時間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停工待料異常工時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總生產工時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 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60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異常品質成本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會計科目歸屬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品質成本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會計科目歸屬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60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異常換線成本或次數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異常換線次數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正常排程的製令批次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機器設備稼動率 </a:t>
                      </a:r>
                    </a:p>
                  </a:txBody>
                  <a:tcPr marT="45729" marB="4572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機器設備有效產出的工時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可開機總工時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2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2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2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2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1357313"/>
            <a:ext cx="2952750" cy="6477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、財務帳款管理</a:t>
            </a:r>
          </a:p>
        </p:txBody>
      </p:sp>
      <p:graphicFrame>
        <p:nvGraphicFramePr>
          <p:cNvPr id="323587" name="Group 3"/>
          <p:cNvGraphicFramePr>
            <a:graphicFrameLocks noGrp="1"/>
          </p:cNvGraphicFramePr>
          <p:nvPr/>
        </p:nvGraphicFramePr>
        <p:xfrm>
          <a:off x="928688" y="2143125"/>
          <a:ext cx="7315200" cy="2798764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衡量指標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公式或衡量方式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D2D6"/>
                    </a:solidFill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應收及應付帳款結帳日期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每月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日、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日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...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或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日或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產品成本結算延遲天數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延遲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日或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個月或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個月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財務報表結算天數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延遲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天或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天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資金週轉率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銷貨淨額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資金總額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(%)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人員生產力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間接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萬 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÷</a:t>
                      </a:r>
                      <a:r>
                        <a:rPr kumimoji="1" lang="zh-TW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人月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3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3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評量測驗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43188"/>
            <a:ext cx="8401050" cy="3786187"/>
          </a:xfrm>
        </p:spPr>
        <p:txBody>
          <a:bodyPr/>
          <a:lstStyle/>
          <a:p>
            <a:r>
              <a:rPr lang="zh-TW" altLang="en-US" sz="1800" smtClean="0">
                <a:solidFill>
                  <a:schemeClr val="tx1"/>
                </a:solidFill>
              </a:rPr>
              <a:t>九大交易循環指投資循環、銷售收款循環、生產循環、採購付款循環、薪工循環、固定資產循環、融資循環、研發循環及電子資料處理循環。   □是      □否</a:t>
            </a:r>
            <a:endParaRPr lang="en-US" altLang="zh-TW" sz="180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smtClean="0"/>
              <a:t>是    </a:t>
            </a:r>
            <a:r>
              <a:rPr lang="en-US" altLang="zh-TW" smtClean="0"/>
              <a:t>(</a:t>
            </a:r>
            <a:r>
              <a:rPr lang="zh-TW" altLang="en-US" smtClean="0"/>
              <a:t>依企業需求而產生的組織規章和流程，一般泛稱九大交易循環</a:t>
            </a:r>
            <a:r>
              <a:rPr lang="en-US" altLang="zh-TW" smtClean="0"/>
              <a:t>)</a:t>
            </a:r>
          </a:p>
          <a:p>
            <a:r>
              <a:rPr lang="zh-TW" altLang="en-US" sz="1800" smtClean="0">
                <a:solidFill>
                  <a:schemeClr val="tx1"/>
                </a:solidFill>
              </a:rPr>
              <a:t>企業經營者一般會從四大職能的方向來思考</a:t>
            </a:r>
            <a:r>
              <a:rPr lang="en-US" altLang="zh-TW" sz="1800" smtClean="0">
                <a:solidFill>
                  <a:schemeClr val="tx1"/>
                </a:solidFill>
              </a:rPr>
              <a:t>e</a:t>
            </a:r>
            <a:r>
              <a:rPr lang="zh-TW" altLang="en-US" sz="1800" smtClean="0">
                <a:solidFill>
                  <a:schemeClr val="tx1"/>
                </a:solidFill>
              </a:rPr>
              <a:t>化的營運程序，分別是研發、銷售、生產</a:t>
            </a:r>
            <a:r>
              <a:rPr lang="en-US" altLang="zh-TW" sz="1800" smtClean="0">
                <a:solidFill>
                  <a:schemeClr val="tx1"/>
                </a:solidFill>
              </a:rPr>
              <a:t>/</a:t>
            </a:r>
            <a:r>
              <a:rPr lang="zh-TW" altLang="en-US" sz="1800" smtClean="0">
                <a:solidFill>
                  <a:schemeClr val="tx1"/>
                </a:solidFill>
              </a:rPr>
              <a:t>採購</a:t>
            </a:r>
            <a:r>
              <a:rPr lang="en-US" altLang="zh-TW" sz="1800" smtClean="0">
                <a:solidFill>
                  <a:schemeClr val="tx1"/>
                </a:solidFill>
              </a:rPr>
              <a:t>/</a:t>
            </a:r>
            <a:r>
              <a:rPr lang="zh-TW" altLang="en-US" sz="1800" smtClean="0">
                <a:solidFill>
                  <a:schemeClr val="tx1"/>
                </a:solidFill>
              </a:rPr>
              <a:t>資材、財務。       □是        □否</a:t>
            </a:r>
            <a:endParaRPr lang="en-US" altLang="zh-TW" sz="180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smtClean="0"/>
              <a:t>否    </a:t>
            </a:r>
            <a:r>
              <a:rPr lang="en-US" altLang="zh-TW" smtClean="0"/>
              <a:t>(</a:t>
            </a:r>
            <a:r>
              <a:rPr lang="zh-TW" altLang="en-US" smtClean="0"/>
              <a:t>企業經營者一般會從五大職能思考：研發、銷售、生產</a:t>
            </a:r>
            <a:r>
              <a:rPr lang="en-US" altLang="zh-TW" smtClean="0"/>
              <a:t>/</a:t>
            </a:r>
            <a:r>
              <a:rPr lang="zh-TW" altLang="en-US" smtClean="0"/>
              <a:t>採購</a:t>
            </a:r>
            <a:r>
              <a:rPr lang="en-US" altLang="zh-TW" smtClean="0"/>
              <a:t>/</a:t>
            </a:r>
            <a:r>
              <a:rPr lang="zh-TW" altLang="en-US" smtClean="0"/>
              <a:t>資材、財務，人力資源 </a:t>
            </a:r>
            <a:r>
              <a:rPr lang="en-US" altLang="zh-TW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smtClean="0">
                <a:solidFill>
                  <a:schemeClr val="tx1"/>
                </a:solidFill>
              </a:rPr>
              <a:t>整合性模組例如物料需求計畫系統、成本計算管理系統等基礎模組導入後再逐步導入才有效益。       □是        □否</a:t>
            </a:r>
            <a:endParaRPr lang="en-US" altLang="zh-TW" sz="180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smtClean="0"/>
              <a:t>是</a:t>
            </a:r>
          </a:p>
          <a:p>
            <a:r>
              <a:rPr lang="zh-TW" altLang="en-US" sz="1800" smtClean="0">
                <a:solidFill>
                  <a:schemeClr val="tx1"/>
                </a:solidFill>
              </a:rPr>
              <a:t>企業導入</a:t>
            </a:r>
            <a:r>
              <a:rPr lang="en-US" altLang="zh-TW" sz="1800" smtClean="0">
                <a:solidFill>
                  <a:schemeClr val="tx1"/>
                </a:solidFill>
              </a:rPr>
              <a:t>ERP</a:t>
            </a:r>
            <a:r>
              <a:rPr lang="zh-TW" altLang="en-US" sz="1800" smtClean="0">
                <a:solidFill>
                  <a:schemeClr val="tx1"/>
                </a:solidFill>
              </a:rPr>
              <a:t>時，只跟有使用</a:t>
            </a:r>
            <a:r>
              <a:rPr lang="en-US" altLang="zh-TW" sz="1800" smtClean="0">
                <a:solidFill>
                  <a:schemeClr val="tx1"/>
                </a:solidFill>
              </a:rPr>
              <a:t>ERP</a:t>
            </a:r>
            <a:r>
              <a:rPr lang="zh-TW" altLang="en-US" sz="1800" smtClean="0">
                <a:solidFill>
                  <a:schemeClr val="tx1"/>
                </a:solidFill>
              </a:rPr>
              <a:t>的部門才有關係。      □是       □否</a:t>
            </a:r>
            <a:endParaRPr lang="en-US" altLang="zh-TW" sz="180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smtClean="0"/>
              <a:t>否    </a:t>
            </a:r>
            <a:r>
              <a:rPr lang="en-US" altLang="zh-TW" smtClean="0"/>
              <a:t>(</a:t>
            </a:r>
            <a:r>
              <a:rPr lang="zh-TW" altLang="en-US" smtClean="0"/>
              <a:t>企業導入</a:t>
            </a:r>
            <a:r>
              <a:rPr lang="en-US" altLang="zh-TW" smtClean="0"/>
              <a:t>ERP</a:t>
            </a:r>
            <a:r>
              <a:rPr lang="zh-TW" altLang="en-US" smtClean="0"/>
              <a:t>時，跟每個部門都有關係 </a:t>
            </a:r>
            <a:r>
              <a:rPr lang="en-US" altLang="zh-TW" smtClean="0"/>
              <a:t>)</a:t>
            </a:r>
          </a:p>
          <a:p>
            <a:r>
              <a:rPr lang="zh-TW" altLang="en-US" sz="1800" smtClean="0">
                <a:solidFill>
                  <a:schemeClr val="tx1"/>
                </a:solidFill>
              </a:rPr>
              <a:t>透過</a:t>
            </a:r>
            <a:r>
              <a:rPr lang="en-US" altLang="zh-TW" sz="1800" smtClean="0">
                <a:solidFill>
                  <a:schemeClr val="tx1"/>
                </a:solidFill>
              </a:rPr>
              <a:t>ERP</a:t>
            </a:r>
            <a:r>
              <a:rPr lang="zh-TW" altLang="en-US" sz="1800" smtClean="0">
                <a:solidFill>
                  <a:schemeClr val="tx1"/>
                </a:solidFill>
              </a:rPr>
              <a:t>的導入，就可以改善企業在管理上的所有問題。      □是        □否</a:t>
            </a:r>
            <a:endParaRPr lang="en-US" altLang="zh-TW" sz="180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smtClean="0"/>
              <a:t>否    </a:t>
            </a:r>
            <a:r>
              <a:rPr lang="en-US" altLang="zh-TW" smtClean="0"/>
              <a:t>(ERP</a:t>
            </a:r>
            <a:r>
              <a:rPr lang="zh-TW" altLang="en-US" smtClean="0"/>
              <a:t>的導入，透過系統的記錄與程序控管，讓企業在管理上能有加</a:t>
            </a:r>
            <a:br>
              <a:rPr lang="zh-TW" altLang="en-US" smtClean="0"/>
            </a:br>
            <a:r>
              <a:rPr lang="zh-TW" altLang="en-US" smtClean="0"/>
              <a:t>         有效。但對於政策問題，一定要針對造成的原因去分析，然後下對</a:t>
            </a:r>
            <a:br>
              <a:rPr lang="zh-TW" altLang="en-US" smtClean="0"/>
            </a:br>
            <a:r>
              <a:rPr lang="zh-TW" altLang="en-US" smtClean="0"/>
              <a:t>         策改善，才會有效 </a:t>
            </a:r>
            <a:r>
              <a:rPr lang="en-US" altLang="zh-TW" smtClean="0"/>
              <a:t>)</a:t>
            </a:r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以下針對ERP導入與BPR(企業流程再造)的關連描述何者正確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 </a:t>
            </a:r>
            <a:r>
              <a:rPr lang="zh-TW" altLang="zh-TW" smtClean="0">
                <a:solidFill>
                  <a:schemeClr val="tx1"/>
                </a:solidFill>
              </a:rPr>
              <a:t>ERP導入跟企業流程有密切關係，所以有機會來進行BPR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 </a:t>
            </a:r>
            <a:r>
              <a:rPr lang="zh-TW" altLang="zh-TW" smtClean="0">
                <a:solidFill>
                  <a:schemeClr val="tx1"/>
                </a:solidFill>
              </a:rPr>
              <a:t>ERP導入前企業應該先做BPR後再來進行ERP導入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 </a:t>
            </a:r>
            <a:r>
              <a:rPr lang="zh-TW" altLang="zh-TW" smtClean="0">
                <a:solidFill>
                  <a:schemeClr val="tx1"/>
                </a:solidFill>
              </a:rPr>
              <a:t>BPR跟ERP的沒有關連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以上皆是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以下何種指標非衡量企業e化的程度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流程e化的比率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表單e化的比率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網路頻寬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上下游廠商的整合程度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以下何種指標非－可藉ERP系統導入，來衡量營業效能的可用指標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訂單的Lead-time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訂單處理的事務成本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客戶的出貨的再續購率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營業外收入成長率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以下何種指標非－可藉ERP系統導入，來衡量資材管理效能的可用指標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設備開工率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存貨週轉率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存貨平均維持天數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緊急採購頻率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以下何種指標非－可藉ERP系統導入，來衡量財務管理效能的可用指標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應付帳款結帳時效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間接人員生產力或產值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資金或現金週轉率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產品成本的可信度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以下何者非ERP導入的效益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一個企業流程BP</a:t>
            </a:r>
            <a:r>
              <a:rPr lang="zh-TW" altLang="en-US" smtClean="0">
                <a:solidFill>
                  <a:schemeClr val="tx1"/>
                </a:solidFill>
              </a:rPr>
              <a:t>R</a:t>
            </a:r>
            <a:r>
              <a:rPr lang="zh-TW" altLang="zh-TW" smtClean="0">
                <a:solidFill>
                  <a:schemeClr val="tx1"/>
                </a:solidFill>
              </a:rPr>
              <a:t>的最佳時機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透過資訊整合，提供各種查核報表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利用IT技術快速處理大量資料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有效提升資產報酬率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400" name="Group 184"/>
          <p:cNvGraphicFramePr>
            <a:graphicFrameLocks noGrp="1"/>
          </p:cNvGraphicFramePr>
          <p:nvPr/>
        </p:nvGraphicFramePr>
        <p:xfrm>
          <a:off x="1000125" y="2214563"/>
          <a:ext cx="7200900" cy="4524375"/>
        </p:xfrm>
        <a:graphic>
          <a:graphicData uri="http://schemas.openxmlformats.org/drawingml/2006/table">
            <a:tbl>
              <a:tblPr/>
              <a:tblGrid>
                <a:gridCol w="2224088"/>
                <a:gridCol w="4976812"/>
              </a:tblGrid>
              <a:tr h="388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主題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企業營運程序涵蓋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043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銷售計畫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銷售計畫管理辦法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4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客戶資格審查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客戶徵信管理辦法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客戶管理與評等辦法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3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訂單處理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訂單審查受訂管理程序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訂單變更管理程序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新商品銷售管理程序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促銷方案管理辦法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商品定價策略管理辦法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合約審查簽訂管理辦法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經銷商</a:t>
                      </a: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協銷管理辦法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客戶文件資訊管理辦法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46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銷貨處理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銷貨作業程序</a:t>
                      </a: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--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不同銷貨模式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發票開立處理程序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38"/>
          <p:cNvSpPr>
            <a:spLocks noGrp="1" noChangeArrowheads="1"/>
          </p:cNvSpPr>
          <p:nvPr>
            <p:ph type="title"/>
          </p:nvPr>
        </p:nvSpPr>
        <p:spPr>
          <a:xfrm>
            <a:off x="571500" y="1357313"/>
            <a:ext cx="7934325" cy="8366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銷售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收款</a:t>
            </a: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循環相關程序與辦法</a:t>
            </a:r>
            <a:endParaRPr lang="zh-TW" alt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華康隸書體W7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WF-ERP產品模組中哪一個模組應該屬第二階段上線較佳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成本計算系統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製令系統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zh-TW" smtClean="0">
                <a:solidFill>
                  <a:schemeClr val="tx1"/>
                </a:solidFill>
              </a:rPr>
              <a:t>固定資產系統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訂單系統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mtClean="0"/>
              <a:t>評量測驗 </a:t>
            </a:r>
            <a:r>
              <a:rPr lang="en-US" altLang="zh-TW" b="1" i="1" smtClean="0"/>
              <a:t>(Cont.)</a:t>
            </a:r>
            <a:endParaRPr lang="zh-TW" altLang="en-US" b="1" i="1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zh-TW" smtClean="0">
                <a:solidFill>
                  <a:schemeClr val="tx1"/>
                </a:solidFill>
              </a:rPr>
              <a:t>以下哪一模組非屬高階管理資訊系統</a:t>
            </a:r>
            <a:r>
              <a:rPr lang="zh-TW" altLang="en-US" smtClean="0">
                <a:solidFill>
                  <a:schemeClr val="tx1"/>
                </a:solidFill>
              </a:rPr>
              <a:t>：</a:t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A) </a:t>
            </a:r>
            <a:r>
              <a:rPr lang="zh-TW" altLang="zh-TW" smtClean="0">
                <a:solidFill>
                  <a:schemeClr val="tx1"/>
                </a:solidFill>
              </a:rPr>
              <a:t>存貨決策支援系統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B) </a:t>
            </a:r>
            <a:r>
              <a:rPr lang="zh-TW" altLang="zh-TW" smtClean="0">
                <a:solidFill>
                  <a:schemeClr val="tx1"/>
                </a:solidFill>
              </a:rPr>
              <a:t>生產決策支援系統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C) </a:t>
            </a:r>
            <a:r>
              <a:rPr lang="zh-TW" altLang="en-US" smtClean="0">
                <a:solidFill>
                  <a:schemeClr val="tx1"/>
                </a:solidFill>
              </a:rPr>
              <a:t>薪</a:t>
            </a:r>
            <a:r>
              <a:rPr lang="zh-TW" altLang="zh-TW" smtClean="0">
                <a:solidFill>
                  <a:schemeClr val="tx1"/>
                </a:solidFill>
              </a:rPr>
              <a:t>工決策支援系統</a:t>
            </a:r>
            <a:r>
              <a:rPr lang="zh-TW" altLang="en-US" smtClean="0">
                <a:solidFill>
                  <a:schemeClr val="tx1"/>
                </a:solidFill>
              </a:rPr>
              <a:t/>
            </a:r>
            <a:br>
              <a:rPr lang="zh-TW" altLang="en-US" smtClean="0">
                <a:solidFill>
                  <a:schemeClr val="tx1"/>
                </a:solidFill>
              </a:rPr>
            </a:br>
            <a:r>
              <a:rPr lang="en-US" altLang="zh-TW" smtClean="0">
                <a:solidFill>
                  <a:schemeClr val="tx1"/>
                </a:solidFill>
              </a:rPr>
              <a:t>D) </a:t>
            </a:r>
            <a:r>
              <a:rPr lang="zh-TW" altLang="zh-TW" smtClean="0">
                <a:solidFill>
                  <a:schemeClr val="tx1"/>
                </a:solidFill>
              </a:rPr>
              <a:t>會計總帳管理系統</a:t>
            </a:r>
            <a:endParaRPr lang="en-US" altLang="zh-TW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smtClean="0">
                <a:solidFill>
                  <a:srgbClr val="0000FF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312" name="Group 48"/>
          <p:cNvGraphicFramePr>
            <a:graphicFrameLocks noGrp="1"/>
          </p:cNvGraphicFramePr>
          <p:nvPr/>
        </p:nvGraphicFramePr>
        <p:xfrm>
          <a:off x="1000125" y="2190750"/>
          <a:ext cx="7386638" cy="4667250"/>
        </p:xfrm>
        <a:graphic>
          <a:graphicData uri="http://schemas.openxmlformats.org/drawingml/2006/table">
            <a:tbl>
              <a:tblPr/>
              <a:tblGrid>
                <a:gridCol w="2281285"/>
                <a:gridCol w="5105353"/>
              </a:tblGrid>
              <a:tr h="37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主題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企業營運程序涵蓋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964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應收帳款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帳款處理程序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應收帳款管理程序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壞</a:t>
                      </a: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呆</a:t>
                      </a: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帳處理程序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82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收款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收款沖帳管理程序─不同支付方式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98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售後服務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退貨商品售後服務程序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服務性商品售後服務管理程序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71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客訴處理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客訴處理程序</a:t>
                      </a:r>
                      <a:b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</a:b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品質改善程序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1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銷貨退回及折讓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退貨作業程序及發票折讓處理程序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64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差異分析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計畫與出貨的差異管理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訂單逾期未出貨的管理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 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銷貨</a:t>
                      </a:r>
                      <a:r>
                        <a:rPr kumimoji="1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1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銷退異常管理程序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38"/>
          <p:cNvSpPr>
            <a:spLocks noGrp="1" noChangeArrowheads="1"/>
          </p:cNvSpPr>
          <p:nvPr>
            <p:ph type="title"/>
          </p:nvPr>
        </p:nvSpPr>
        <p:spPr>
          <a:xfrm>
            <a:off x="571500" y="1357313"/>
            <a:ext cx="7934325" cy="8366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銷售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收款</a:t>
            </a: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循環相關程序與辦法 </a:t>
            </a:r>
            <a:r>
              <a:rPr lang="en-US" altLang="zh-TW" sz="3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(Cont.)</a:t>
            </a:r>
            <a:endParaRPr lang="zh-TW" altLang="en-US" sz="32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9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86063"/>
            <a:ext cx="77724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從</a:t>
            </a: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 pitchFamily="65" charset="-120"/>
              </a:rPr>
              <a:t>業務報價與接單的程序來思考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3709</Words>
  <Application>Microsoft Office PowerPoint</Application>
  <PresentationFormat>如螢幕大小 (4:3)</PresentationFormat>
  <Paragraphs>699</Paragraphs>
  <Slides>71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2" baseType="lpstr">
      <vt:lpstr>Kozuka Gothic Pro EL</vt:lpstr>
      <vt:lpstr>書法家顏楷體</vt:lpstr>
      <vt:lpstr>華康隸書體W7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Clip</vt:lpstr>
      <vt:lpstr>第二章  ERP 對企業營運效益之影響</vt:lpstr>
      <vt:lpstr>課程大綱</vt:lpstr>
      <vt:lpstr>一、 ERP的導入改變企業的作業程序 及資訊聯繫 </vt:lpstr>
      <vt:lpstr>九大交易循環</vt:lpstr>
      <vt:lpstr>從銷售收款循環的架構看企業營運的複雜度</vt:lpstr>
      <vt:lpstr>銷售收款循環相關程序與辦法</vt:lpstr>
      <vt:lpstr>銷售收款循環相關程序與辦法</vt:lpstr>
      <vt:lpstr>銷售收款循環相關程序與辦法 (Cont.)</vt:lpstr>
      <vt:lpstr>從業務報價與接單的程序來思考</vt:lpstr>
      <vt:lpstr>PowerPoint 簡報</vt:lpstr>
      <vt:lpstr>PowerPoint 簡報</vt:lpstr>
      <vt:lpstr>PowerPoint 簡報</vt:lpstr>
      <vt:lpstr>業務資訊的來源及維護</vt:lpstr>
      <vt:lpstr>業務報價處理流程-未e化前</vt:lpstr>
      <vt:lpstr>從報價單轉成正式訂單-未e化前</vt:lpstr>
      <vt:lpstr>客戶追蹤訂單進度及催貨</vt:lpstr>
      <vt:lpstr>努力思考</vt:lpstr>
      <vt:lpstr>E化後的業務單位資訊資料管理模式</vt:lpstr>
      <vt:lpstr>企業從接單到出貨變成一連續資料轉換的程序</vt:lpstr>
      <vt:lpstr>PowerPoint 簡報</vt:lpstr>
      <vt:lpstr>二、 Workflow ERP模組架構與效益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評量測驗</vt:lpstr>
      <vt:lpstr>三、企業導入ERP應有正確觀念  </vt:lpstr>
      <vt:lpstr>企業導入 ERP 應有正確觀念</vt:lpstr>
      <vt:lpstr>PowerPoint 簡報</vt:lpstr>
      <vt:lpstr>PowerPoint 簡報</vt:lpstr>
      <vt:lpstr>ERP效益何在***</vt:lpstr>
      <vt:lpstr>ERP效益何在***  (Cont.)</vt:lpstr>
      <vt:lpstr>(一)、 企業進行BPR (Business Process Reengineering) 的最佳時機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四、 ERP 導入效益的衡量指標  </vt:lpstr>
      <vt:lpstr>PowerPoint 簡報</vt:lpstr>
      <vt:lpstr>PowerPoint 簡報</vt:lpstr>
      <vt:lpstr>(三)、資材管理</vt:lpstr>
      <vt:lpstr>(四)、製造生產</vt:lpstr>
      <vt:lpstr>(五)、財務帳款管理</vt:lpstr>
      <vt:lpstr>評量測驗</vt:lpstr>
      <vt:lpstr>評量測驗 (Cont.)</vt:lpstr>
      <vt:lpstr>評量測驗 (Cont.)</vt:lpstr>
      <vt:lpstr>評量測驗 (Cont.)</vt:lpstr>
      <vt:lpstr>評量測驗 (Cont.)</vt:lpstr>
      <vt:lpstr>評量測驗 (Cont.)</vt:lpstr>
      <vt:lpstr>評量測驗 (Cont.)</vt:lpstr>
      <vt:lpstr>評量測驗 (Cont.)</vt:lpstr>
      <vt:lpstr>評量測驗 (Cont.)</vt:lpstr>
      <vt:lpstr>評量測驗 (Cont.)</vt:lpstr>
    </vt:vector>
  </TitlesOfParts>
  <Company>亞東技術學院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Jason</dc:creator>
  <cp:lastModifiedBy>JASON LAI</cp:lastModifiedBy>
  <cp:revision>144</cp:revision>
  <dcterms:created xsi:type="dcterms:W3CDTF">2009-09-08T04:51:44Z</dcterms:created>
  <dcterms:modified xsi:type="dcterms:W3CDTF">2016-01-08T05:21:12Z</dcterms:modified>
</cp:coreProperties>
</file>